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media/image1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6" r:id="rId1"/>
    <p:sldMasterId id="2147483872" r:id="rId2"/>
    <p:sldMasterId id="2147483884" r:id="rId3"/>
    <p:sldMasterId id="2147484115" r:id="rId4"/>
  </p:sldMasterIdLst>
  <p:notesMasterIdLst>
    <p:notesMasterId r:id="rId24"/>
  </p:notesMasterIdLst>
  <p:sldIdLst>
    <p:sldId id="428" r:id="rId5"/>
    <p:sldId id="256" r:id="rId6"/>
    <p:sldId id="429" r:id="rId7"/>
    <p:sldId id="430" r:id="rId8"/>
    <p:sldId id="431" r:id="rId9"/>
    <p:sldId id="432" r:id="rId10"/>
    <p:sldId id="433" r:id="rId11"/>
    <p:sldId id="434" r:id="rId12"/>
    <p:sldId id="435" r:id="rId13"/>
    <p:sldId id="436" r:id="rId14"/>
    <p:sldId id="437" r:id="rId15"/>
    <p:sldId id="438" r:id="rId16"/>
    <p:sldId id="439" r:id="rId17"/>
    <p:sldId id="443" r:id="rId18"/>
    <p:sldId id="440" r:id="rId19"/>
    <p:sldId id="446" r:id="rId20"/>
    <p:sldId id="444" r:id="rId21"/>
    <p:sldId id="445" r:id="rId22"/>
    <p:sldId id="441" r:id="rId23"/>
  </p:sldIdLst>
  <p:sldSz cx="6858000" cy="9144000" type="letter"/>
  <p:notesSz cx="7019925" cy="9305925"/>
  <p:custShowLst>
    <p:custShow name="Presentación personalizada 1" id="0">
      <p:sldLst>
        <p:sld r:id="rId6"/>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jandro macias cajero" initials="amc" lastIdx="0" clrIdx="0">
    <p:extLst>
      <p:ext uri="{19B8F6BF-5375-455C-9EA6-DF929625EA0E}">
        <p15:presenceInfo xmlns:p15="http://schemas.microsoft.com/office/powerpoint/2012/main" userId="7284c1a16d03d7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392"/>
    <a:srgbClr val="0033CC"/>
    <a:srgbClr val="00518E"/>
    <a:srgbClr val="5F836F"/>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72" autoAdjust="0"/>
    <p:restoredTop sz="94660"/>
  </p:normalViewPr>
  <p:slideViewPr>
    <p:cSldViewPr snapToGrid="0">
      <p:cViewPr varScale="1">
        <p:scale>
          <a:sx n="56" d="100"/>
          <a:sy n="56" d="100"/>
        </p:scale>
        <p:origin x="215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s-MX" dirty="0"/>
          </a:p>
        </p:txBody>
      </p:sp>
      <p:sp>
        <p:nvSpPr>
          <p:cNvPr id="3" name="Marcador de fecha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C98DD4F0-F925-4197-B647-964E3187920A}" type="datetimeFigureOut">
              <a:rPr lang="es-MX" smtClean="0"/>
              <a:t>12/06/2017</a:t>
            </a:fld>
            <a:endParaRPr lang="es-MX" dirty="0"/>
          </a:p>
        </p:txBody>
      </p:sp>
      <p:sp>
        <p:nvSpPr>
          <p:cNvPr id="4" name="Marcador de imagen de diapositiva 3"/>
          <p:cNvSpPr>
            <a:spLocks noGrp="1" noRot="1" noChangeAspect="1"/>
          </p:cNvSpPr>
          <p:nvPr>
            <p:ph type="sldImg" idx="2"/>
          </p:nvPr>
        </p:nvSpPr>
        <p:spPr>
          <a:xfrm>
            <a:off x="2333625" y="1163638"/>
            <a:ext cx="2352675" cy="3140075"/>
          </a:xfrm>
          <a:prstGeom prst="rect">
            <a:avLst/>
          </a:prstGeom>
          <a:noFill/>
          <a:ln w="12700">
            <a:solidFill>
              <a:prstClr val="black"/>
            </a:solidFill>
          </a:ln>
        </p:spPr>
        <p:txBody>
          <a:bodyPr vert="horz" lIns="93287" tIns="46644" rIns="93287" bIns="46644" rtlCol="0" anchor="ctr"/>
          <a:lstStyle/>
          <a:p>
            <a:endParaRPr lang="es-MX" dirty="0"/>
          </a:p>
        </p:txBody>
      </p:sp>
      <p:sp>
        <p:nvSpPr>
          <p:cNvPr id="5" name="Marcador de notas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D6044A40-84A8-47FB-964D-19DD5E056056}" type="slidenum">
              <a:rPr lang="es-MX" smtClean="0"/>
              <a:t>‹Nº›</a:t>
            </a:fld>
            <a:endParaRPr lang="es-MX" dirty="0"/>
          </a:p>
        </p:txBody>
      </p:sp>
    </p:spTree>
    <p:extLst>
      <p:ext uri="{BB962C8B-B14F-4D97-AF65-F5344CB8AC3E}">
        <p14:creationId xmlns:p14="http://schemas.microsoft.com/office/powerpoint/2010/main" val="2802955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99374"/>
            <a:ext cx="5143500" cy="3183467"/>
          </a:xfrm>
        </p:spPr>
        <p:txBody>
          <a:bodyPr anchor="b">
            <a:normAutofit/>
          </a:bodyPr>
          <a:lstStyle>
            <a:lvl1pPr algn="ctr">
              <a:defRPr sz="2531"/>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57250" y="4802718"/>
            <a:ext cx="5143500" cy="2207683"/>
          </a:xfrm>
        </p:spPr>
        <p:txBody>
          <a:bodyPr>
            <a:normAutofit/>
          </a:bodyPr>
          <a:lstStyle>
            <a:lvl1pPr marL="0" indent="0" algn="ctr">
              <a:buNone/>
              <a:defRPr sz="1013">
                <a:solidFill>
                  <a:schemeClr val="tx1">
                    <a:lumMod val="75000"/>
                    <a:lumOff val="25000"/>
                  </a:schemeClr>
                </a:solidFill>
              </a:defRPr>
            </a:lvl1pPr>
            <a:lvl2pPr marL="192881" indent="0" algn="ctr">
              <a:buNone/>
              <a:defRPr sz="1181"/>
            </a:lvl2pPr>
            <a:lvl3pPr marL="385763" indent="0" algn="ctr">
              <a:buNone/>
              <a:defRPr sz="1013"/>
            </a:lvl3pPr>
            <a:lvl4pPr marL="578644" indent="0" algn="ctr">
              <a:buNone/>
              <a:defRPr sz="844"/>
            </a:lvl4pPr>
            <a:lvl5pPr marL="771525" indent="0" algn="ctr">
              <a:buNone/>
              <a:defRPr sz="844"/>
            </a:lvl5pPr>
            <a:lvl6pPr marL="964406" indent="0" algn="ctr">
              <a:buNone/>
              <a:defRPr sz="844"/>
            </a:lvl6pPr>
            <a:lvl7pPr marL="1157288" indent="0" algn="ctr">
              <a:buNone/>
              <a:defRPr sz="844"/>
            </a:lvl7pPr>
            <a:lvl8pPr marL="1350169" indent="0" algn="ctr">
              <a:buNone/>
              <a:defRPr sz="844"/>
            </a:lvl8pPr>
            <a:lvl9pPr marL="1543050" indent="0" algn="ctr">
              <a:buNone/>
              <a:defRPr sz="844"/>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29515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67830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6" y="480483"/>
            <a:ext cx="1478756" cy="7749117"/>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471487" y="480484"/>
            <a:ext cx="4350544" cy="7749116"/>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61909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99374"/>
            <a:ext cx="5143500" cy="3183467"/>
          </a:xfrm>
        </p:spPr>
        <p:txBody>
          <a:bodyPr anchor="b">
            <a:normAutofit/>
          </a:bodyPr>
          <a:lstStyle>
            <a:lvl1pPr algn="ctr">
              <a:defRPr sz="2531"/>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57250" y="4802718"/>
            <a:ext cx="5143500" cy="2207683"/>
          </a:xfrm>
        </p:spPr>
        <p:txBody>
          <a:bodyPr>
            <a:normAutofit/>
          </a:bodyPr>
          <a:lstStyle>
            <a:lvl1pPr marL="0" indent="0" algn="ctr">
              <a:buNone/>
              <a:defRPr sz="1013">
                <a:solidFill>
                  <a:schemeClr val="tx1">
                    <a:lumMod val="75000"/>
                    <a:lumOff val="25000"/>
                  </a:schemeClr>
                </a:solidFill>
              </a:defRPr>
            </a:lvl1pPr>
            <a:lvl2pPr marL="192881" indent="0" algn="ctr">
              <a:buNone/>
              <a:defRPr sz="1181"/>
            </a:lvl2pPr>
            <a:lvl3pPr marL="385763" indent="0" algn="ctr">
              <a:buNone/>
              <a:defRPr sz="1013"/>
            </a:lvl3pPr>
            <a:lvl4pPr marL="578644" indent="0" algn="ctr">
              <a:buNone/>
              <a:defRPr sz="844"/>
            </a:lvl4pPr>
            <a:lvl5pPr marL="771525" indent="0" algn="ctr">
              <a:buNone/>
              <a:defRPr sz="844"/>
            </a:lvl5pPr>
            <a:lvl6pPr marL="964406" indent="0" algn="ctr">
              <a:buNone/>
              <a:defRPr sz="844"/>
            </a:lvl6pPr>
            <a:lvl7pPr marL="1157288" indent="0" algn="ctr">
              <a:buNone/>
              <a:defRPr sz="844"/>
            </a:lvl7pPr>
            <a:lvl8pPr marL="1350169" indent="0" algn="ctr">
              <a:buNone/>
              <a:defRPr sz="844"/>
            </a:lvl8pPr>
            <a:lvl9pPr marL="1543050" indent="0" algn="ctr">
              <a:buNone/>
              <a:defRPr sz="844"/>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923724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856403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67917" y="2283231"/>
            <a:ext cx="5915025" cy="3801611"/>
          </a:xfrm>
        </p:spPr>
        <p:txBody>
          <a:bodyPr anchor="b">
            <a:normAutofit/>
          </a:bodyPr>
          <a:lstStyle>
            <a:lvl1pPr>
              <a:defRPr sz="2531"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67917" y="6070179"/>
            <a:ext cx="5915025" cy="2000249"/>
          </a:xfrm>
        </p:spPr>
        <p:txBody>
          <a:bodyPr anchor="t">
            <a:normAutofit/>
          </a:bodyPr>
          <a:lstStyle>
            <a:lvl1pPr marL="0" indent="0">
              <a:buNone/>
              <a:defRPr sz="1013">
                <a:solidFill>
                  <a:schemeClr val="tx1">
                    <a:lumMod val="75000"/>
                    <a:lumOff val="25000"/>
                  </a:schemeClr>
                </a:solidFill>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53341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475384" y="2438401"/>
            <a:ext cx="2914650" cy="580178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3471863" y="2438401"/>
            <a:ext cx="2914650" cy="580178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009192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5385" y="2242468"/>
            <a:ext cx="2900363" cy="1100932"/>
          </a:xfrm>
        </p:spPr>
        <p:txBody>
          <a:bodyPr anchor="b">
            <a:normAutofit/>
          </a:bodyPr>
          <a:lstStyle>
            <a:lvl1pPr marL="0" indent="0">
              <a:spcBef>
                <a:spcPts val="0"/>
              </a:spcBef>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s-ES" smtClean="0"/>
              <a:t>Haga clic para modificar el estilo de texto del patrón</a:t>
            </a:r>
          </a:p>
        </p:txBody>
      </p:sp>
      <p:sp>
        <p:nvSpPr>
          <p:cNvPr id="4" name="Content Placeholder 3"/>
          <p:cNvSpPr>
            <a:spLocks noGrp="1"/>
          </p:cNvSpPr>
          <p:nvPr>
            <p:ph sz="half" idx="2"/>
          </p:nvPr>
        </p:nvSpPr>
        <p:spPr>
          <a:xfrm>
            <a:off x="475385" y="3343400"/>
            <a:ext cx="2900363" cy="490736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3471864" y="2242468"/>
            <a:ext cx="2914651" cy="1100931"/>
          </a:xfrm>
        </p:spPr>
        <p:txBody>
          <a:bodyPr anchor="b"/>
          <a:lstStyle>
            <a:lvl1pPr marL="0" indent="0">
              <a:spcBef>
                <a:spcPts val="0"/>
              </a:spcBef>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3471864" y="3343400"/>
            <a:ext cx="2914651" cy="490736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es-ES" smtClean="0"/>
              <a:t>Haga clic para modificar el estilo de título del patrón</a:t>
            </a:r>
            <a:endParaRPr lang="en-US" dirty="0"/>
          </a:p>
        </p:txBody>
      </p:sp>
    </p:spTree>
    <p:extLst>
      <p:ext uri="{BB962C8B-B14F-4D97-AF65-F5344CB8AC3E}">
        <p14:creationId xmlns:p14="http://schemas.microsoft.com/office/powerpoint/2010/main" val="187244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6" name="Title 5"/>
          <p:cNvSpPr>
            <a:spLocks noGrp="1"/>
          </p:cNvSpPr>
          <p:nvPr>
            <p:ph type="title"/>
          </p:nvPr>
        </p:nvSpPr>
        <p:spPr/>
        <p:txBody>
          <a:bodyPr/>
          <a:lstStyle/>
          <a:p>
            <a:r>
              <a:rPr lang="es-ES" smtClean="0"/>
              <a:t>Haga clic para modificar el estilo de título del patrón</a:t>
            </a:r>
            <a:endParaRPr lang="en-US"/>
          </a:p>
        </p:txBody>
      </p:sp>
    </p:spTree>
    <p:extLst>
      <p:ext uri="{BB962C8B-B14F-4D97-AF65-F5344CB8AC3E}">
        <p14:creationId xmlns:p14="http://schemas.microsoft.com/office/powerpoint/2010/main" val="2856580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87452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3203" y="609601"/>
            <a:ext cx="2211705" cy="2133596"/>
          </a:xfrm>
        </p:spPr>
        <p:txBody>
          <a:bodyPr anchor="b">
            <a:normAutofit/>
          </a:bodyPr>
          <a:lstStyle>
            <a:lvl1pPr>
              <a:defRPr sz="135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914651" y="1320801"/>
            <a:ext cx="3471863" cy="6502400"/>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73203" y="2743200"/>
            <a:ext cx="2211705" cy="5080001"/>
          </a:xfrm>
        </p:spPr>
        <p:txBody>
          <a:bodyPr>
            <a:normAutofit/>
          </a:bodyPr>
          <a:lstStyle>
            <a:lvl1pPr marL="0" indent="0">
              <a:lnSpc>
                <a:spcPct val="90000"/>
              </a:lnSpc>
              <a:buNone/>
              <a:defRPr sz="675"/>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3319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110020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3203" y="609600"/>
            <a:ext cx="2211705" cy="2133600"/>
          </a:xfrm>
        </p:spPr>
        <p:txBody>
          <a:bodyPr anchor="b">
            <a:normAutofit/>
          </a:bodyPr>
          <a:lstStyle>
            <a:lvl1pPr>
              <a:defRPr sz="135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2914651" y="1320801"/>
            <a:ext cx="3471863" cy="6502400"/>
          </a:xfrm>
        </p:spPr>
        <p:txBody>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73203" y="2743200"/>
            <a:ext cx="2211705" cy="5080000"/>
          </a:xfrm>
        </p:spPr>
        <p:txBody>
          <a:bodyPr>
            <a:normAutofit/>
          </a:bodyPr>
          <a:lstStyle>
            <a:lvl1pPr marL="0" indent="0">
              <a:lnSpc>
                <a:spcPct val="90000"/>
              </a:lnSpc>
              <a:buNone/>
              <a:defRPr sz="675"/>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96117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81120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6" y="480483"/>
            <a:ext cx="1478756" cy="7749117"/>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471487" y="480484"/>
            <a:ext cx="4350544" cy="7749116"/>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47865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99374"/>
            <a:ext cx="5143500" cy="3183467"/>
          </a:xfrm>
        </p:spPr>
        <p:txBody>
          <a:bodyPr anchor="b">
            <a:normAutofit/>
          </a:bodyPr>
          <a:lstStyle>
            <a:lvl1pPr algn="ctr">
              <a:defRPr sz="2531"/>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57250" y="4802718"/>
            <a:ext cx="5143500" cy="2207683"/>
          </a:xfrm>
        </p:spPr>
        <p:txBody>
          <a:bodyPr>
            <a:normAutofit/>
          </a:bodyPr>
          <a:lstStyle>
            <a:lvl1pPr marL="0" indent="0" algn="ctr">
              <a:buNone/>
              <a:defRPr sz="1013">
                <a:solidFill>
                  <a:schemeClr val="tx1">
                    <a:lumMod val="75000"/>
                    <a:lumOff val="25000"/>
                  </a:schemeClr>
                </a:solidFill>
              </a:defRPr>
            </a:lvl1pPr>
            <a:lvl2pPr marL="192881" indent="0" algn="ctr">
              <a:buNone/>
              <a:defRPr sz="1181"/>
            </a:lvl2pPr>
            <a:lvl3pPr marL="385763" indent="0" algn="ctr">
              <a:buNone/>
              <a:defRPr sz="1013"/>
            </a:lvl3pPr>
            <a:lvl4pPr marL="578644" indent="0" algn="ctr">
              <a:buNone/>
              <a:defRPr sz="844"/>
            </a:lvl4pPr>
            <a:lvl5pPr marL="771525" indent="0" algn="ctr">
              <a:buNone/>
              <a:defRPr sz="844"/>
            </a:lvl5pPr>
            <a:lvl6pPr marL="964406" indent="0" algn="ctr">
              <a:buNone/>
              <a:defRPr sz="844"/>
            </a:lvl6pPr>
            <a:lvl7pPr marL="1157288" indent="0" algn="ctr">
              <a:buNone/>
              <a:defRPr sz="844"/>
            </a:lvl7pPr>
            <a:lvl8pPr marL="1350169" indent="0" algn="ctr">
              <a:buNone/>
              <a:defRPr sz="844"/>
            </a:lvl8pPr>
            <a:lvl9pPr marL="1543050" indent="0" algn="ctr">
              <a:buNone/>
              <a:defRPr sz="844"/>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39485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873193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67917" y="2283231"/>
            <a:ext cx="5915025" cy="3801611"/>
          </a:xfrm>
        </p:spPr>
        <p:txBody>
          <a:bodyPr anchor="b">
            <a:normAutofit/>
          </a:bodyPr>
          <a:lstStyle>
            <a:lvl1pPr>
              <a:defRPr sz="2531"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67917" y="6070179"/>
            <a:ext cx="5915025" cy="2000249"/>
          </a:xfrm>
        </p:spPr>
        <p:txBody>
          <a:bodyPr anchor="t">
            <a:normAutofit/>
          </a:bodyPr>
          <a:lstStyle>
            <a:lvl1pPr marL="0" indent="0">
              <a:buNone/>
              <a:defRPr sz="1013">
                <a:solidFill>
                  <a:schemeClr val="tx1">
                    <a:lumMod val="75000"/>
                    <a:lumOff val="25000"/>
                  </a:schemeClr>
                </a:solidFill>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37206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475384" y="2438401"/>
            <a:ext cx="2914650" cy="580178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3471863" y="2438401"/>
            <a:ext cx="2914650" cy="580178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602902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5385" y="2242468"/>
            <a:ext cx="2900363" cy="1100932"/>
          </a:xfrm>
        </p:spPr>
        <p:txBody>
          <a:bodyPr anchor="b">
            <a:normAutofit/>
          </a:bodyPr>
          <a:lstStyle>
            <a:lvl1pPr marL="0" indent="0">
              <a:spcBef>
                <a:spcPts val="0"/>
              </a:spcBef>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s-ES" smtClean="0"/>
              <a:t>Haga clic para modificar el estilo de texto del patrón</a:t>
            </a:r>
          </a:p>
        </p:txBody>
      </p:sp>
      <p:sp>
        <p:nvSpPr>
          <p:cNvPr id="4" name="Content Placeholder 3"/>
          <p:cNvSpPr>
            <a:spLocks noGrp="1"/>
          </p:cNvSpPr>
          <p:nvPr>
            <p:ph sz="half" idx="2"/>
          </p:nvPr>
        </p:nvSpPr>
        <p:spPr>
          <a:xfrm>
            <a:off x="475385" y="3343400"/>
            <a:ext cx="2900363" cy="490736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3471864" y="2242468"/>
            <a:ext cx="2914651" cy="1100931"/>
          </a:xfrm>
        </p:spPr>
        <p:txBody>
          <a:bodyPr anchor="b"/>
          <a:lstStyle>
            <a:lvl1pPr marL="0" indent="0">
              <a:spcBef>
                <a:spcPts val="0"/>
              </a:spcBef>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3471864" y="3343400"/>
            <a:ext cx="2914651" cy="490736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es-ES" smtClean="0"/>
              <a:t>Haga clic para modificar el estilo de título del patrón</a:t>
            </a:r>
            <a:endParaRPr lang="en-US" dirty="0"/>
          </a:p>
        </p:txBody>
      </p:sp>
    </p:spTree>
    <p:extLst>
      <p:ext uri="{BB962C8B-B14F-4D97-AF65-F5344CB8AC3E}">
        <p14:creationId xmlns:p14="http://schemas.microsoft.com/office/powerpoint/2010/main" val="2072707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6" name="Title 5"/>
          <p:cNvSpPr>
            <a:spLocks noGrp="1"/>
          </p:cNvSpPr>
          <p:nvPr>
            <p:ph type="title"/>
          </p:nvPr>
        </p:nvSpPr>
        <p:spPr/>
        <p:txBody>
          <a:bodyPr/>
          <a:lstStyle/>
          <a:p>
            <a:r>
              <a:rPr lang="es-ES" smtClean="0"/>
              <a:t>Haga clic para modificar el estilo de título del patrón</a:t>
            </a:r>
            <a:endParaRPr lang="en-US"/>
          </a:p>
        </p:txBody>
      </p:sp>
    </p:spTree>
    <p:extLst>
      <p:ext uri="{BB962C8B-B14F-4D97-AF65-F5344CB8AC3E}">
        <p14:creationId xmlns:p14="http://schemas.microsoft.com/office/powerpoint/2010/main" val="324337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01810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67917" y="2283231"/>
            <a:ext cx="5915025" cy="3801611"/>
          </a:xfrm>
        </p:spPr>
        <p:txBody>
          <a:bodyPr anchor="b">
            <a:normAutofit/>
          </a:bodyPr>
          <a:lstStyle>
            <a:lvl1pPr>
              <a:defRPr sz="2531" b="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67917" y="6070179"/>
            <a:ext cx="5915025" cy="2000249"/>
          </a:xfrm>
        </p:spPr>
        <p:txBody>
          <a:bodyPr anchor="t">
            <a:normAutofit/>
          </a:bodyPr>
          <a:lstStyle>
            <a:lvl1pPr marL="0" indent="0">
              <a:buNone/>
              <a:defRPr sz="1013">
                <a:solidFill>
                  <a:schemeClr val="tx1">
                    <a:lumMod val="75000"/>
                    <a:lumOff val="25000"/>
                  </a:schemeClr>
                </a:solidFill>
              </a:defRPr>
            </a:lvl1pPr>
            <a:lvl2pPr marL="192881" indent="0">
              <a:buNone/>
              <a:defRPr sz="760">
                <a:solidFill>
                  <a:schemeClr val="tx1">
                    <a:tint val="75000"/>
                  </a:schemeClr>
                </a:solidFill>
              </a:defRPr>
            </a:lvl2pPr>
            <a:lvl3pPr marL="385763" indent="0">
              <a:buNone/>
              <a:defRPr sz="675">
                <a:solidFill>
                  <a:schemeClr val="tx1">
                    <a:tint val="75000"/>
                  </a:schemeClr>
                </a:solidFill>
              </a:defRPr>
            </a:lvl3pPr>
            <a:lvl4pPr marL="578644" indent="0">
              <a:buNone/>
              <a:defRPr sz="591">
                <a:solidFill>
                  <a:schemeClr val="tx1">
                    <a:tint val="75000"/>
                  </a:schemeClr>
                </a:solidFill>
              </a:defRPr>
            </a:lvl4pPr>
            <a:lvl5pPr marL="771525" indent="0">
              <a:buNone/>
              <a:defRPr sz="591">
                <a:solidFill>
                  <a:schemeClr val="tx1">
                    <a:tint val="75000"/>
                  </a:schemeClr>
                </a:solidFill>
              </a:defRPr>
            </a:lvl5pPr>
            <a:lvl6pPr marL="964406" indent="0">
              <a:buNone/>
              <a:defRPr sz="591">
                <a:solidFill>
                  <a:schemeClr val="tx1">
                    <a:tint val="75000"/>
                  </a:schemeClr>
                </a:solidFill>
              </a:defRPr>
            </a:lvl6pPr>
            <a:lvl7pPr marL="1157288" indent="0">
              <a:buNone/>
              <a:defRPr sz="591">
                <a:solidFill>
                  <a:schemeClr val="tx1">
                    <a:tint val="75000"/>
                  </a:schemeClr>
                </a:solidFill>
              </a:defRPr>
            </a:lvl7pPr>
            <a:lvl8pPr marL="1350169" indent="0">
              <a:buNone/>
              <a:defRPr sz="591">
                <a:solidFill>
                  <a:schemeClr val="tx1">
                    <a:tint val="75000"/>
                  </a:schemeClr>
                </a:solidFill>
              </a:defRPr>
            </a:lvl8pPr>
            <a:lvl9pPr marL="1543050" indent="0">
              <a:buNone/>
              <a:defRPr sz="591">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434989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3203" y="609601"/>
            <a:ext cx="2211705" cy="2133596"/>
          </a:xfrm>
        </p:spPr>
        <p:txBody>
          <a:bodyPr anchor="b">
            <a:normAutofit/>
          </a:bodyPr>
          <a:lstStyle>
            <a:lvl1pPr>
              <a:defRPr sz="135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914651" y="1320801"/>
            <a:ext cx="3471863" cy="6502400"/>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73203" y="2743200"/>
            <a:ext cx="2211705" cy="5080001"/>
          </a:xfrm>
        </p:spPr>
        <p:txBody>
          <a:bodyPr>
            <a:normAutofit/>
          </a:bodyPr>
          <a:lstStyle>
            <a:lvl1pPr marL="0" indent="0">
              <a:lnSpc>
                <a:spcPct val="90000"/>
              </a:lnSpc>
              <a:buNone/>
              <a:defRPr sz="675"/>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54934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3203" y="609600"/>
            <a:ext cx="2211705" cy="2133600"/>
          </a:xfrm>
        </p:spPr>
        <p:txBody>
          <a:bodyPr anchor="b">
            <a:normAutofit/>
          </a:bodyPr>
          <a:lstStyle>
            <a:lvl1pPr>
              <a:defRPr sz="135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2914651" y="1320801"/>
            <a:ext cx="3471863" cy="6502400"/>
          </a:xfrm>
        </p:spPr>
        <p:txBody>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73203" y="2743200"/>
            <a:ext cx="2211705" cy="5080000"/>
          </a:xfrm>
        </p:spPr>
        <p:txBody>
          <a:bodyPr>
            <a:normAutofit/>
          </a:bodyPr>
          <a:lstStyle>
            <a:lvl1pPr marL="0" indent="0">
              <a:lnSpc>
                <a:spcPct val="90000"/>
              </a:lnSpc>
              <a:buNone/>
              <a:defRPr sz="675"/>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66632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55613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6" y="480483"/>
            <a:ext cx="1478756" cy="7749117"/>
          </a:xfrm>
        </p:spPr>
        <p:txBody>
          <a:bodyPr vert="eaVert"/>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a:xfrm>
            <a:off x="471487" y="480484"/>
            <a:ext cx="4350544" cy="7749116"/>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61991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3251200" y="1559908"/>
            <a:ext cx="3611126" cy="6658403"/>
            <a:chOff x="4334933" y="1169931"/>
            <a:chExt cx="4814835" cy="4993802"/>
          </a:xfrm>
        </p:grpSpPr>
        <p:cxnSp>
          <p:nvCxnSpPr>
            <p:cNvPr id="17" name="Straight Connector 16"/>
            <p:cNvCxnSpPr/>
            <p:nvPr/>
          </p:nvCxnSpPr>
          <p:spPr>
            <a:xfrm flipH="1">
              <a:off x="6009259" y="1169931"/>
              <a:ext cx="3134741" cy="313474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4334933" y="1348898"/>
              <a:ext cx="4814835" cy="481483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225595" y="1469269"/>
              <a:ext cx="3912054" cy="3912054"/>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5304588" y="1307856"/>
              <a:ext cx="3839412" cy="383941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707078" y="1770196"/>
              <a:ext cx="3430571" cy="3430570"/>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ctrTitle"/>
          </p:nvPr>
        </p:nvSpPr>
        <p:spPr>
          <a:xfrm>
            <a:off x="400050" y="711201"/>
            <a:ext cx="4616035" cy="4165601"/>
          </a:xfrm>
        </p:spPr>
        <p:txBody>
          <a:bodyPr anchor="b">
            <a:normAutofit/>
          </a:bodyPr>
          <a:lstStyle>
            <a:lvl1pPr algn="l">
              <a:defRPr sz="3300">
                <a:effectLst/>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400050" y="5125157"/>
            <a:ext cx="3715688" cy="2551288"/>
          </a:xfrm>
        </p:spPr>
        <p:txBody>
          <a:bodyPr anchor="t">
            <a:normAutofit/>
          </a:bodyPr>
          <a:lstStyle>
            <a:lvl1pPr marL="0" indent="0" algn="l">
              <a:buNone/>
              <a:defRPr sz="1500">
                <a:solidFill>
                  <a:schemeClr val="bg2">
                    <a:lumMod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666472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400051" y="5994400"/>
            <a:ext cx="4916150" cy="203200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00051" y="711200"/>
            <a:ext cx="4916150" cy="5023560"/>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949672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00050" y="2641599"/>
            <a:ext cx="4801851" cy="3093156"/>
          </a:xfrm>
        </p:spPr>
        <p:txBody>
          <a:bodyPr anchor="b">
            <a:normAutofit/>
          </a:bodyPr>
          <a:lstStyle>
            <a:lvl1pPr algn="l">
              <a:defRPr sz="24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00051" y="5983112"/>
            <a:ext cx="4801850" cy="2043289"/>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94814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400051" y="5994400"/>
            <a:ext cx="4916150" cy="2032000"/>
          </a:xfrm>
        </p:spPr>
        <p:txBody>
          <a:bodyPr>
            <a:normAutofit/>
          </a:bodyPr>
          <a:lstStyle>
            <a:lvl1pPr>
              <a:defRPr sz="2400"/>
            </a:lvl1pPr>
          </a:lstStyle>
          <a:p>
            <a:r>
              <a:rPr lang="es-ES" smtClean="0"/>
              <a:t>Haga clic para modificar el estilo de título del patrón</a:t>
            </a:r>
            <a:endParaRPr lang="en-US" dirty="0"/>
          </a:p>
        </p:txBody>
      </p:sp>
      <p:sp>
        <p:nvSpPr>
          <p:cNvPr id="11" name="Content Placeholder 3"/>
          <p:cNvSpPr>
            <a:spLocks noGrp="1"/>
          </p:cNvSpPr>
          <p:nvPr>
            <p:ph sz="half" idx="13"/>
          </p:nvPr>
        </p:nvSpPr>
        <p:spPr>
          <a:xfrm>
            <a:off x="400051" y="711201"/>
            <a:ext cx="2962475" cy="5023556"/>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12" name="Content Placeholder 5"/>
          <p:cNvSpPr>
            <a:spLocks noGrp="1"/>
          </p:cNvSpPr>
          <p:nvPr>
            <p:ph sz="quarter" idx="4"/>
          </p:nvPr>
        </p:nvSpPr>
        <p:spPr>
          <a:xfrm>
            <a:off x="3496771" y="711200"/>
            <a:ext cx="2961179" cy="5012267"/>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0543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00051" y="5994400"/>
            <a:ext cx="4916150" cy="2032000"/>
          </a:xfrm>
        </p:spPr>
        <p:txBody>
          <a:bodyPr>
            <a:normAutofit/>
          </a:bodyPr>
          <a:lstStyle>
            <a:lvl1pPr>
              <a:defRPr sz="24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571501" y="711200"/>
            <a:ext cx="2787650" cy="812800"/>
          </a:xfrm>
        </p:spPr>
        <p:txBody>
          <a:bodyPr anchor="b">
            <a:noAutofit/>
          </a:bodyPr>
          <a:lstStyle>
            <a:lvl1pPr marL="0" indent="0">
              <a:buNone/>
              <a:defRPr sz="1800" b="0" cap="all">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400050" y="1524001"/>
            <a:ext cx="2959100" cy="4210756"/>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3641263" y="755651"/>
            <a:ext cx="2823038" cy="768349"/>
          </a:xfrm>
        </p:spPr>
        <p:txBody>
          <a:bodyPr anchor="b">
            <a:noAutofit/>
          </a:bodyPr>
          <a:lstStyle>
            <a:lvl1pPr marL="0" indent="0">
              <a:buNone/>
              <a:defRPr sz="1800" b="0" cap="all">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3496772" y="1524000"/>
            <a:ext cx="2967529" cy="4199467"/>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566594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400051" y="5994400"/>
            <a:ext cx="4916150" cy="2032000"/>
          </a:xfrm>
        </p:spPr>
        <p:txBody>
          <a:bodyPr>
            <a:normAutofit/>
          </a:bodyPr>
          <a:lstStyle>
            <a:lvl1pPr>
              <a:defRPr sz="2400"/>
            </a:lvl1p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187294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475384" y="2438401"/>
            <a:ext cx="2914650" cy="580178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3471863" y="2438401"/>
            <a:ext cx="2914650" cy="580178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254135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962784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064000" y="711200"/>
            <a:ext cx="2400300" cy="2032000"/>
          </a:xfrm>
        </p:spPr>
        <p:txBody>
          <a:bodyPr anchor="b">
            <a:normAutofit/>
          </a:bodyPr>
          <a:lstStyle>
            <a:lvl1pPr algn="l">
              <a:defRPr sz="15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00050" y="711200"/>
            <a:ext cx="3329066" cy="7315200"/>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064000" y="2946403"/>
            <a:ext cx="2400300" cy="2788356"/>
          </a:xfrm>
        </p:spPr>
        <p:txBody>
          <a:bodyPr anchor="t">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26510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371850" y="1930400"/>
            <a:ext cx="2672444" cy="1524000"/>
          </a:xfrm>
        </p:spPr>
        <p:txBody>
          <a:bodyPr anchor="b">
            <a:normAutofit/>
          </a:bodyPr>
          <a:lstStyle>
            <a:lvl1pPr algn="l">
              <a:defRPr sz="1800" b="0"/>
            </a:lvl1pPr>
          </a:lstStyle>
          <a:p>
            <a:r>
              <a:rPr lang="es-ES" smtClean="0"/>
              <a:t>Haga clic para modificar el estilo de título del patrón</a:t>
            </a:r>
            <a:endParaRPr lang="en-US" dirty="0"/>
          </a:p>
        </p:txBody>
      </p:sp>
      <p:sp>
        <p:nvSpPr>
          <p:cNvPr id="17" name="Picture Placeholder 2"/>
          <p:cNvSpPr>
            <a:spLocks noGrp="1" noChangeAspect="1"/>
          </p:cNvSpPr>
          <p:nvPr>
            <p:ph type="pic" idx="13"/>
          </p:nvPr>
        </p:nvSpPr>
        <p:spPr>
          <a:xfrm>
            <a:off x="571500" y="1219200"/>
            <a:ext cx="2460731" cy="64008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3372021" y="3657600"/>
            <a:ext cx="2673167" cy="2777067"/>
          </a:xfrm>
        </p:spPr>
        <p:txBody>
          <a:bodyPr anchor="t">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a:xfrm>
            <a:off x="400050" y="8229601"/>
            <a:ext cx="4358793" cy="486833"/>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90856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400051" y="5994400"/>
            <a:ext cx="4916150" cy="2032000"/>
          </a:xfrm>
        </p:spPr>
        <p:txBody>
          <a:bodyPr/>
          <a:lstStyle/>
          <a:p>
            <a:r>
              <a:rPr lang="es-ES" smtClean="0"/>
              <a:t>Haga clic para modificar el estilo de título del patrón</a:t>
            </a:r>
            <a:endParaRPr lang="en-US" dirty="0"/>
          </a:p>
        </p:txBody>
      </p:sp>
      <p:sp>
        <p:nvSpPr>
          <p:cNvPr id="6" name="Picture Placeholder 2"/>
          <p:cNvSpPr>
            <a:spLocks noGrp="1" noChangeAspect="1"/>
          </p:cNvSpPr>
          <p:nvPr>
            <p:ph type="pic" idx="13"/>
          </p:nvPr>
        </p:nvSpPr>
        <p:spPr>
          <a:xfrm>
            <a:off x="400050" y="711200"/>
            <a:ext cx="6057900" cy="41656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smtClean="0"/>
              <a:t>Haga clic en el icono para agregar una imagen</a:t>
            </a:r>
            <a:endParaRPr lang="en-US" dirty="0"/>
          </a:p>
        </p:txBody>
      </p:sp>
      <p:sp>
        <p:nvSpPr>
          <p:cNvPr id="9" name="Text Placeholder 9"/>
          <p:cNvSpPr>
            <a:spLocks noGrp="1"/>
          </p:cNvSpPr>
          <p:nvPr>
            <p:ph type="body" sz="quarter" idx="14"/>
          </p:nvPr>
        </p:nvSpPr>
        <p:spPr>
          <a:xfrm>
            <a:off x="571502" y="5125156"/>
            <a:ext cx="5460999" cy="609600"/>
          </a:xfrm>
        </p:spPr>
        <p:txBody>
          <a:bodyPr anchor="t">
            <a:normAutofit/>
          </a:bodyPr>
          <a:lstStyle>
            <a:lvl1pPr marL="0" indent="0">
              <a:buFontTx/>
              <a:buNone/>
              <a:defRPr sz="12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240418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400050" y="711200"/>
            <a:ext cx="6057900" cy="3860800"/>
          </a:xfrm>
        </p:spPr>
        <p:txBody>
          <a:bodyPr anchor="ctr">
            <a:normAutofit/>
          </a:bodyPr>
          <a:lstStyle>
            <a:lvl1pPr algn="l">
              <a:defRPr sz="21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00050" y="5486400"/>
            <a:ext cx="4787664" cy="2540000"/>
          </a:xfrm>
        </p:spPr>
        <p:txBody>
          <a:bodyPr anchor="ctr">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28011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42213" y="711200"/>
            <a:ext cx="5144840" cy="3860800"/>
          </a:xfrm>
        </p:spPr>
        <p:txBody>
          <a:bodyPr anchor="ctr">
            <a:normAutofit/>
          </a:bodyPr>
          <a:lstStyle>
            <a:lvl1pPr algn="l">
              <a:defRPr sz="21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800101" y="4572000"/>
            <a:ext cx="4801850" cy="643467"/>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400050" y="5734760"/>
            <a:ext cx="4786771" cy="2291640"/>
          </a:xfrm>
        </p:spPr>
        <p:txBody>
          <a:bodyPr anchor="ctr">
            <a:normAutofit/>
          </a:bodyPr>
          <a:lstStyle>
            <a:lvl1pPr marL="0" indent="0" algn="l">
              <a:buNone/>
              <a:defRPr sz="150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4" name="TextBox 13"/>
          <p:cNvSpPr txBox="1"/>
          <p:nvPr/>
        </p:nvSpPr>
        <p:spPr>
          <a:xfrm>
            <a:off x="171451" y="947499"/>
            <a:ext cx="342989" cy="779701"/>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5772151" y="3691468"/>
            <a:ext cx="342989" cy="779701"/>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327277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400050" y="4572000"/>
            <a:ext cx="4786771" cy="2263200"/>
          </a:xfrm>
        </p:spPr>
        <p:txBody>
          <a:bodyPr anchor="b">
            <a:normAutofit/>
          </a:bodyPr>
          <a:lstStyle>
            <a:lvl1pPr algn="l">
              <a:defRPr sz="21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00050" y="6843974"/>
            <a:ext cx="4787664" cy="1182425"/>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795914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42213" y="711200"/>
            <a:ext cx="5144840" cy="3860800"/>
          </a:xfrm>
        </p:spPr>
        <p:txBody>
          <a:bodyPr anchor="ctr">
            <a:normAutofit/>
          </a:bodyPr>
          <a:lstStyle>
            <a:lvl1pPr algn="l">
              <a:defRPr sz="2100" b="0" cap="all">
                <a:solidFill>
                  <a:schemeClr val="tx1"/>
                </a:solidFill>
              </a:defRPr>
            </a:lvl1pPr>
          </a:lstStyle>
          <a:p>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400050" y="5181600"/>
            <a:ext cx="4786771" cy="1399821"/>
          </a:xfrm>
        </p:spPr>
        <p:txBody>
          <a:bodyPr vert="horz" lIns="91440" tIns="45720" rIns="91440" bIns="45720" rtlCol="0" anchor="b">
            <a:normAutofit/>
          </a:bodyPr>
          <a:lstStyle>
            <a:lvl1pPr>
              <a:buNone/>
              <a:defRPr lang="en-US" sz="15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400050" y="6604000"/>
            <a:ext cx="4786770" cy="1422400"/>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4" name="TextBox 13"/>
          <p:cNvSpPr txBox="1"/>
          <p:nvPr/>
        </p:nvSpPr>
        <p:spPr>
          <a:xfrm>
            <a:off x="171451" y="947499"/>
            <a:ext cx="342989" cy="779701"/>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5772151" y="3691468"/>
            <a:ext cx="342989" cy="779701"/>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spTree>
    <p:extLst>
      <p:ext uri="{BB962C8B-B14F-4D97-AF65-F5344CB8AC3E}">
        <p14:creationId xmlns:p14="http://schemas.microsoft.com/office/powerpoint/2010/main" val="469512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400050" y="711200"/>
            <a:ext cx="5644244" cy="3860800"/>
          </a:xfrm>
        </p:spPr>
        <p:txBody>
          <a:bodyPr vert="horz" lIns="91440" tIns="45720" rIns="91440" bIns="45720" rtlCol="0" anchor="ctr">
            <a:normAutofit/>
          </a:bodyPr>
          <a:lstStyle>
            <a:lvl1pPr>
              <a:defRPr lang="en-US" sz="2100" b="0" dirty="0"/>
            </a:lvl1pPr>
          </a:lstStyle>
          <a:p>
            <a:pPr marL="0" lvl="0"/>
            <a:r>
              <a:rPr lang="es-ES" smtClean="0"/>
              <a:t>Haga clic para modificar el estilo de título del patrón</a:t>
            </a:r>
            <a:endParaRPr lang="en-US" dirty="0"/>
          </a:p>
        </p:txBody>
      </p:sp>
      <p:sp>
        <p:nvSpPr>
          <p:cNvPr id="10" name="Text Placeholder 9"/>
          <p:cNvSpPr>
            <a:spLocks noGrp="1"/>
          </p:cNvSpPr>
          <p:nvPr>
            <p:ph type="body" sz="quarter" idx="13"/>
          </p:nvPr>
        </p:nvSpPr>
        <p:spPr>
          <a:xfrm>
            <a:off x="400050" y="5238045"/>
            <a:ext cx="4786771" cy="1117600"/>
          </a:xfrm>
        </p:spPr>
        <p:txBody>
          <a:bodyPr vert="horz" lIns="91440" tIns="45720" rIns="91440" bIns="45720" rtlCol="0" anchor="b">
            <a:normAutofit/>
          </a:bodyPr>
          <a:lstStyle>
            <a:lvl1pPr>
              <a:buNone/>
              <a:defRPr lang="en-US" sz="1500" b="0" cap="all" dirty="0">
                <a:ln w="3175" cmpd="sng">
                  <a:noFill/>
                </a:ln>
                <a:solidFill>
                  <a:schemeClr val="tx1"/>
                </a:solidFill>
                <a:effectLst/>
              </a:defRPr>
            </a:lvl1pPr>
          </a:lstStyle>
          <a:p>
            <a:pPr marL="0" lvl="0">
              <a:spcBef>
                <a:spcPct val="0"/>
              </a:spcBef>
              <a:buNone/>
            </a:pPr>
            <a:r>
              <a:rPr lang="es-ES" smtClean="0"/>
              <a:t>Haga clic para modificar el estilo de texto del patrón</a:t>
            </a:r>
          </a:p>
        </p:txBody>
      </p:sp>
      <p:sp>
        <p:nvSpPr>
          <p:cNvPr id="3" name="Text Placeholder 2"/>
          <p:cNvSpPr>
            <a:spLocks noGrp="1"/>
          </p:cNvSpPr>
          <p:nvPr>
            <p:ph type="body" idx="1"/>
          </p:nvPr>
        </p:nvSpPr>
        <p:spPr>
          <a:xfrm>
            <a:off x="400050" y="6355648"/>
            <a:ext cx="4786770" cy="1670753"/>
          </a:xfrm>
        </p:spPr>
        <p:txBody>
          <a:bodyPr anchor="t">
            <a:normAutofit/>
          </a:bodyPr>
          <a:lstStyle>
            <a:lvl1pPr marL="0" indent="0" algn="l">
              <a:buNone/>
              <a:defRPr sz="1350">
                <a:solidFill>
                  <a:schemeClr val="bg2">
                    <a:lumMod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336316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400051" y="5994400"/>
            <a:ext cx="4916150" cy="2032000"/>
          </a:xfrm>
        </p:spPr>
        <p:txBody>
          <a:bodyPr>
            <a:normAutofit/>
          </a:bodyPr>
          <a:lstStyle>
            <a:lvl1pPr algn="l">
              <a:defRPr sz="2100"/>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00051" y="711201"/>
            <a:ext cx="4916150" cy="502356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00450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5385" y="2242468"/>
            <a:ext cx="2900363" cy="1100932"/>
          </a:xfrm>
        </p:spPr>
        <p:txBody>
          <a:bodyPr anchor="b">
            <a:normAutofit/>
          </a:bodyPr>
          <a:lstStyle>
            <a:lvl1pPr marL="0" indent="0">
              <a:spcBef>
                <a:spcPts val="0"/>
              </a:spcBef>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s-ES" smtClean="0"/>
              <a:t>Haga clic para modificar el estilo de texto del patrón</a:t>
            </a:r>
          </a:p>
        </p:txBody>
      </p:sp>
      <p:sp>
        <p:nvSpPr>
          <p:cNvPr id="4" name="Content Placeholder 3"/>
          <p:cNvSpPr>
            <a:spLocks noGrp="1"/>
          </p:cNvSpPr>
          <p:nvPr>
            <p:ph sz="half" idx="2"/>
          </p:nvPr>
        </p:nvSpPr>
        <p:spPr>
          <a:xfrm>
            <a:off x="475385" y="3343400"/>
            <a:ext cx="2900363" cy="490736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3471864" y="2242468"/>
            <a:ext cx="2914651" cy="1100931"/>
          </a:xfrm>
        </p:spPr>
        <p:txBody>
          <a:bodyPr anchor="b"/>
          <a:lstStyle>
            <a:lvl1pPr marL="0" indent="0">
              <a:spcBef>
                <a:spcPts val="0"/>
              </a:spcBef>
              <a:buNone/>
              <a:defRPr sz="1013" b="1"/>
            </a:lvl1pPr>
            <a:lvl2pPr marL="192881" indent="0">
              <a:buNone/>
              <a:defRPr sz="844" b="1"/>
            </a:lvl2pPr>
            <a:lvl3pPr marL="385763" indent="0">
              <a:buNone/>
              <a:defRPr sz="760" b="1"/>
            </a:lvl3pPr>
            <a:lvl4pPr marL="578644" indent="0">
              <a:buNone/>
              <a:defRPr sz="675" b="1"/>
            </a:lvl4pPr>
            <a:lvl5pPr marL="771525" indent="0">
              <a:buNone/>
              <a:defRPr sz="675" b="1"/>
            </a:lvl5pPr>
            <a:lvl6pPr marL="964406" indent="0">
              <a:buNone/>
              <a:defRPr sz="675" b="1"/>
            </a:lvl6pPr>
            <a:lvl7pPr marL="1157288" indent="0">
              <a:buNone/>
              <a:defRPr sz="675" b="1"/>
            </a:lvl7pPr>
            <a:lvl8pPr marL="1350169" indent="0">
              <a:buNone/>
              <a:defRPr sz="675" b="1"/>
            </a:lvl8pPr>
            <a:lvl9pPr marL="1543050" indent="0">
              <a:buNone/>
              <a:defRPr sz="675"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3471864" y="3343400"/>
            <a:ext cx="2914651" cy="4907367"/>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10" name="Title 9"/>
          <p:cNvSpPr>
            <a:spLocks noGrp="1"/>
          </p:cNvSpPr>
          <p:nvPr>
            <p:ph type="title"/>
          </p:nvPr>
        </p:nvSpPr>
        <p:spPr/>
        <p:txBody>
          <a:bodyPr/>
          <a:lstStyle/>
          <a:p>
            <a:r>
              <a:rPr lang="es-ES" smtClean="0"/>
              <a:t>Haga clic para modificar el estilo de título del patrón</a:t>
            </a:r>
            <a:endParaRPr lang="en-US" dirty="0"/>
          </a:p>
        </p:txBody>
      </p:sp>
    </p:spTree>
    <p:extLst>
      <p:ext uri="{BB962C8B-B14F-4D97-AF65-F5344CB8AC3E}">
        <p14:creationId xmlns:p14="http://schemas.microsoft.com/office/powerpoint/2010/main" val="1534222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24804" y="711200"/>
            <a:ext cx="1533146" cy="5892800"/>
          </a:xfrm>
        </p:spPr>
        <p:txBody>
          <a:bodyPr vert="eaVert">
            <a:normAutofit/>
          </a:bodyPr>
          <a:lstStyle>
            <a:lvl1pPr>
              <a:defRPr sz="2100"/>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00050" y="711200"/>
            <a:ext cx="4387509" cy="7315200"/>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191348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olo el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
        <p:nvSpPr>
          <p:cNvPr id="6" name="Title 5"/>
          <p:cNvSpPr>
            <a:spLocks noGrp="1"/>
          </p:cNvSpPr>
          <p:nvPr>
            <p:ph type="title"/>
          </p:nvPr>
        </p:nvSpPr>
        <p:spPr/>
        <p:txBody>
          <a:bodyPr/>
          <a:lstStyle/>
          <a:p>
            <a:r>
              <a:rPr lang="es-ES" smtClean="0"/>
              <a:t>Haga clic para modificar el estilo de título del patrón</a:t>
            </a:r>
            <a:endParaRPr lang="en-US"/>
          </a:p>
        </p:txBody>
      </p:sp>
    </p:spTree>
    <p:extLst>
      <p:ext uri="{BB962C8B-B14F-4D97-AF65-F5344CB8AC3E}">
        <p14:creationId xmlns:p14="http://schemas.microsoft.com/office/powerpoint/2010/main" val="325853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66667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3203" y="609601"/>
            <a:ext cx="2211705" cy="2133596"/>
          </a:xfrm>
        </p:spPr>
        <p:txBody>
          <a:bodyPr anchor="b">
            <a:normAutofit/>
          </a:bodyPr>
          <a:lstStyle>
            <a:lvl1pPr>
              <a:defRPr sz="135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914651" y="1320801"/>
            <a:ext cx="3471863" cy="6502400"/>
          </a:xfrm>
        </p:spPr>
        <p:txBody>
          <a:bodyPr/>
          <a:lstStyle>
            <a:lvl1pPr>
              <a:defRPr sz="1350"/>
            </a:lvl1pPr>
            <a:lvl2pPr>
              <a:defRPr sz="1181"/>
            </a:lvl2pPr>
            <a:lvl3pPr>
              <a:defRPr sz="1013"/>
            </a:lvl3pPr>
            <a:lvl4pPr>
              <a:defRPr sz="844"/>
            </a:lvl4pPr>
            <a:lvl5pPr>
              <a:defRPr sz="844"/>
            </a:lvl5pPr>
            <a:lvl6pPr>
              <a:defRPr sz="844"/>
            </a:lvl6pPr>
            <a:lvl7pPr>
              <a:defRPr sz="844"/>
            </a:lvl7pPr>
            <a:lvl8pPr>
              <a:defRPr sz="844"/>
            </a:lvl8pPr>
            <a:lvl9pPr>
              <a:defRPr sz="844"/>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73203" y="2743200"/>
            <a:ext cx="2211705" cy="5080001"/>
          </a:xfrm>
        </p:spPr>
        <p:txBody>
          <a:bodyPr>
            <a:normAutofit/>
          </a:bodyPr>
          <a:lstStyle>
            <a:lvl1pPr marL="0" indent="0">
              <a:lnSpc>
                <a:spcPct val="90000"/>
              </a:lnSpc>
              <a:buNone/>
              <a:defRPr sz="675"/>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291712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3203" y="609600"/>
            <a:ext cx="2211705" cy="2133600"/>
          </a:xfrm>
        </p:spPr>
        <p:txBody>
          <a:bodyPr anchor="b">
            <a:normAutofit/>
          </a:bodyPr>
          <a:lstStyle>
            <a:lvl1pPr>
              <a:defRPr sz="135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2914651" y="1320801"/>
            <a:ext cx="3471863" cy="6502400"/>
          </a:xfrm>
        </p:spPr>
        <p:txBody>
          <a:bodyPr/>
          <a:lstStyle>
            <a:lvl1pPr marL="0" indent="0">
              <a:buNone/>
              <a:defRPr sz="1350"/>
            </a:lvl1pPr>
            <a:lvl2pPr marL="192881" indent="0">
              <a:buNone/>
              <a:defRPr sz="1181"/>
            </a:lvl2pPr>
            <a:lvl3pPr marL="385763" indent="0">
              <a:buNone/>
              <a:defRPr sz="1013"/>
            </a:lvl3pPr>
            <a:lvl4pPr marL="578644" indent="0">
              <a:buNone/>
              <a:defRPr sz="844"/>
            </a:lvl4pPr>
            <a:lvl5pPr marL="771525" indent="0">
              <a:buNone/>
              <a:defRPr sz="844"/>
            </a:lvl5pPr>
            <a:lvl6pPr marL="964406" indent="0">
              <a:buNone/>
              <a:defRPr sz="844"/>
            </a:lvl6pPr>
            <a:lvl7pPr marL="1157288" indent="0">
              <a:buNone/>
              <a:defRPr sz="844"/>
            </a:lvl7pPr>
            <a:lvl8pPr marL="1350169" indent="0">
              <a:buNone/>
              <a:defRPr sz="844"/>
            </a:lvl8pPr>
            <a:lvl9pPr marL="1543050" indent="0">
              <a:buNone/>
              <a:defRPr sz="844"/>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73203" y="2743200"/>
            <a:ext cx="2211705" cy="5080000"/>
          </a:xfrm>
        </p:spPr>
        <p:txBody>
          <a:bodyPr>
            <a:normAutofit/>
          </a:bodyPr>
          <a:lstStyle>
            <a:lvl1pPr marL="0" indent="0">
              <a:lnSpc>
                <a:spcPct val="90000"/>
              </a:lnSpc>
              <a:buNone/>
              <a:defRPr sz="675"/>
            </a:lvl1pPr>
            <a:lvl2pPr marL="192881" indent="0">
              <a:buNone/>
              <a:defRPr sz="506"/>
            </a:lvl2pPr>
            <a:lvl3pPr marL="385763" indent="0">
              <a:buNone/>
              <a:defRPr sz="422"/>
            </a:lvl3pPr>
            <a:lvl4pPr marL="578644" indent="0">
              <a:buNone/>
              <a:defRPr sz="380"/>
            </a:lvl4pPr>
            <a:lvl5pPr marL="771525" indent="0">
              <a:buNone/>
              <a:defRPr sz="380"/>
            </a:lvl5pPr>
            <a:lvl6pPr marL="964406" indent="0">
              <a:buNone/>
              <a:defRPr sz="380"/>
            </a:lvl6pPr>
            <a:lvl7pPr marL="1157288" indent="0">
              <a:buNone/>
              <a:defRPr sz="380"/>
            </a:lvl7pPr>
            <a:lvl8pPr marL="1350169" indent="0">
              <a:buNone/>
              <a:defRPr sz="380"/>
            </a:lvl8pPr>
            <a:lvl9pPr marL="1543050" indent="0">
              <a:buNone/>
              <a:defRPr sz="38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6/12/2017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341814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5385" y="487681"/>
            <a:ext cx="5915025" cy="1767416"/>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75385" y="2438401"/>
            <a:ext cx="5915025" cy="580178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471488" y="8475135"/>
            <a:ext cx="1543050" cy="486833"/>
          </a:xfrm>
          <a:prstGeom prst="rect">
            <a:avLst/>
          </a:prstGeom>
        </p:spPr>
        <p:txBody>
          <a:bodyPr vert="horz" lIns="91440" tIns="45720" rIns="91440" bIns="45720" rtlCol="0" anchor="ctr"/>
          <a:lstStyle>
            <a:lvl1pPr algn="l">
              <a:defRPr sz="464">
                <a:solidFill>
                  <a:schemeClr val="tx1">
                    <a:lumMod val="65000"/>
                    <a:lumOff val="35000"/>
                  </a:schemeClr>
                </a:solidFill>
              </a:defRPr>
            </a:lvl1p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3"/>
          </p:nvPr>
        </p:nvSpPr>
        <p:spPr>
          <a:xfrm>
            <a:off x="2271714" y="8475135"/>
            <a:ext cx="2314575" cy="486833"/>
          </a:xfrm>
          <a:prstGeom prst="rect">
            <a:avLst/>
          </a:prstGeom>
        </p:spPr>
        <p:txBody>
          <a:bodyPr vert="horz" lIns="91440" tIns="45720" rIns="91440" bIns="45720" rtlCol="0" anchor="ctr"/>
          <a:lstStyle>
            <a:lvl1pPr algn="ctr">
              <a:defRPr sz="464">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4847359" y="8475135"/>
            <a:ext cx="1543050" cy="486833"/>
          </a:xfrm>
          <a:prstGeom prst="rect">
            <a:avLst/>
          </a:prstGeom>
        </p:spPr>
        <p:txBody>
          <a:bodyPr vert="horz" lIns="91440" tIns="45720" rIns="91440" bIns="45720" rtlCol="0" anchor="ctr"/>
          <a:lstStyle>
            <a:lvl1pPr algn="r">
              <a:defRPr sz="464">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0378632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385763" rtl="0" eaLnBrk="1" latinLnBrk="0" hangingPunct="1">
        <a:lnSpc>
          <a:spcPct val="90000"/>
        </a:lnSpc>
        <a:spcBef>
          <a:spcPct val="0"/>
        </a:spcBef>
        <a:buNone/>
        <a:defRPr sz="1856" kern="1200">
          <a:solidFill>
            <a:schemeClr val="tx1"/>
          </a:solidFill>
          <a:latin typeface="+mj-lt"/>
          <a:ea typeface="+mj-ea"/>
          <a:cs typeface="+mj-cs"/>
        </a:defRPr>
      </a:lvl1pPr>
    </p:titleStyle>
    <p:bodyStyle>
      <a:lvl1pPr marL="96441" indent="-96441" algn="l" defTabSz="385763" rtl="0" eaLnBrk="1" latinLnBrk="0" hangingPunct="1">
        <a:lnSpc>
          <a:spcPct val="90000"/>
        </a:lnSpc>
        <a:spcBef>
          <a:spcPts val="422"/>
        </a:spcBef>
        <a:buFont typeface="Wingdings 2" pitchFamily="18" charset="2"/>
        <a:buChar char=""/>
        <a:defRPr sz="1181" kern="1200">
          <a:solidFill>
            <a:schemeClr val="tx1"/>
          </a:solidFill>
          <a:latin typeface="+mn-lt"/>
          <a:ea typeface="+mn-ea"/>
          <a:cs typeface="+mn-cs"/>
        </a:defRPr>
      </a:lvl1pPr>
      <a:lvl2pPr marL="289322" indent="-96441" algn="l" defTabSz="385763" rtl="0" eaLnBrk="1" latinLnBrk="0" hangingPunct="1">
        <a:lnSpc>
          <a:spcPct val="90000"/>
        </a:lnSpc>
        <a:spcBef>
          <a:spcPts val="211"/>
        </a:spcBef>
        <a:buFont typeface="Wingdings 2" pitchFamily="18" charset="2"/>
        <a:buChar char=""/>
        <a:defRPr sz="1013" kern="1200">
          <a:solidFill>
            <a:schemeClr val="tx1"/>
          </a:solidFill>
          <a:latin typeface="+mn-lt"/>
          <a:ea typeface="+mn-ea"/>
          <a:cs typeface="+mn-cs"/>
        </a:defRPr>
      </a:lvl2pPr>
      <a:lvl3pPr marL="482204" indent="-96441" algn="l" defTabSz="385763" rtl="0" eaLnBrk="1" latinLnBrk="0" hangingPunct="1">
        <a:lnSpc>
          <a:spcPct val="90000"/>
        </a:lnSpc>
        <a:spcBef>
          <a:spcPts val="211"/>
        </a:spcBef>
        <a:buFont typeface="Wingdings 2" pitchFamily="18" charset="2"/>
        <a:buChar char=""/>
        <a:defRPr sz="844" kern="1200">
          <a:solidFill>
            <a:schemeClr val="tx1"/>
          </a:solidFill>
          <a:latin typeface="+mn-lt"/>
          <a:ea typeface="+mn-ea"/>
          <a:cs typeface="+mn-cs"/>
        </a:defRPr>
      </a:lvl3pPr>
      <a:lvl4pPr marL="675085" indent="-96441" algn="l" defTabSz="385763" rtl="0" eaLnBrk="1" latinLnBrk="0" hangingPunct="1">
        <a:lnSpc>
          <a:spcPct val="90000"/>
        </a:lnSpc>
        <a:spcBef>
          <a:spcPts val="211"/>
        </a:spcBef>
        <a:buFont typeface="Wingdings 2" pitchFamily="18" charset="2"/>
        <a:buChar char=""/>
        <a:defRPr sz="760" kern="1200">
          <a:solidFill>
            <a:schemeClr val="tx1"/>
          </a:solidFill>
          <a:latin typeface="+mn-lt"/>
          <a:ea typeface="+mn-ea"/>
          <a:cs typeface="+mn-cs"/>
        </a:defRPr>
      </a:lvl4pPr>
      <a:lvl5pPr marL="867966" indent="-96441" algn="l" defTabSz="385763" rtl="0" eaLnBrk="1" latinLnBrk="0" hangingPunct="1">
        <a:lnSpc>
          <a:spcPct val="90000"/>
        </a:lnSpc>
        <a:spcBef>
          <a:spcPts val="211"/>
        </a:spcBef>
        <a:buFont typeface="Wingdings 2" pitchFamily="18" charset="2"/>
        <a:buChar char=""/>
        <a:defRPr sz="760" kern="1200">
          <a:solidFill>
            <a:schemeClr val="tx1"/>
          </a:solidFill>
          <a:latin typeface="+mn-lt"/>
          <a:ea typeface="+mn-ea"/>
          <a:cs typeface="+mn-cs"/>
        </a:defRPr>
      </a:lvl5pPr>
      <a:lvl6pPr marL="1060847"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6pPr>
      <a:lvl7pPr marL="1253729"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7pPr>
      <a:lvl8pPr marL="1446610"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8pPr>
      <a:lvl9pPr marL="1639491"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5385" y="487681"/>
            <a:ext cx="5915025" cy="1767416"/>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75385" y="2438401"/>
            <a:ext cx="5915025" cy="580178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471488" y="8475135"/>
            <a:ext cx="1543050" cy="486833"/>
          </a:xfrm>
          <a:prstGeom prst="rect">
            <a:avLst/>
          </a:prstGeom>
        </p:spPr>
        <p:txBody>
          <a:bodyPr vert="horz" lIns="91440" tIns="45720" rIns="91440" bIns="45720" rtlCol="0" anchor="ctr"/>
          <a:lstStyle>
            <a:lvl1pPr algn="l">
              <a:defRPr sz="464">
                <a:solidFill>
                  <a:schemeClr val="tx1">
                    <a:lumMod val="65000"/>
                    <a:lumOff val="35000"/>
                  </a:schemeClr>
                </a:solidFill>
              </a:defRPr>
            </a:lvl1p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3"/>
          </p:nvPr>
        </p:nvSpPr>
        <p:spPr>
          <a:xfrm>
            <a:off x="2271714" y="8475135"/>
            <a:ext cx="2314575" cy="486833"/>
          </a:xfrm>
          <a:prstGeom prst="rect">
            <a:avLst/>
          </a:prstGeom>
        </p:spPr>
        <p:txBody>
          <a:bodyPr vert="horz" lIns="91440" tIns="45720" rIns="91440" bIns="45720" rtlCol="0" anchor="ctr"/>
          <a:lstStyle>
            <a:lvl1pPr algn="ctr">
              <a:defRPr sz="464">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4847359" y="8475135"/>
            <a:ext cx="1543050" cy="486833"/>
          </a:xfrm>
          <a:prstGeom prst="rect">
            <a:avLst/>
          </a:prstGeom>
        </p:spPr>
        <p:txBody>
          <a:bodyPr vert="horz" lIns="91440" tIns="45720" rIns="91440" bIns="45720" rtlCol="0" anchor="ctr"/>
          <a:lstStyle>
            <a:lvl1pPr algn="r">
              <a:defRPr sz="464">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007971384"/>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385763" rtl="0" eaLnBrk="1" latinLnBrk="0" hangingPunct="1">
        <a:lnSpc>
          <a:spcPct val="90000"/>
        </a:lnSpc>
        <a:spcBef>
          <a:spcPct val="0"/>
        </a:spcBef>
        <a:buNone/>
        <a:defRPr sz="1856" kern="1200">
          <a:solidFill>
            <a:schemeClr val="tx1"/>
          </a:solidFill>
          <a:latin typeface="+mj-lt"/>
          <a:ea typeface="+mj-ea"/>
          <a:cs typeface="+mj-cs"/>
        </a:defRPr>
      </a:lvl1pPr>
    </p:titleStyle>
    <p:bodyStyle>
      <a:lvl1pPr marL="96441" indent="-96441" algn="l" defTabSz="385763" rtl="0" eaLnBrk="1" latinLnBrk="0" hangingPunct="1">
        <a:lnSpc>
          <a:spcPct val="90000"/>
        </a:lnSpc>
        <a:spcBef>
          <a:spcPts val="422"/>
        </a:spcBef>
        <a:buFont typeface="Wingdings 2" pitchFamily="18" charset="2"/>
        <a:buChar char=""/>
        <a:defRPr sz="1181" kern="1200">
          <a:solidFill>
            <a:schemeClr val="tx1"/>
          </a:solidFill>
          <a:latin typeface="+mn-lt"/>
          <a:ea typeface="+mn-ea"/>
          <a:cs typeface="+mn-cs"/>
        </a:defRPr>
      </a:lvl1pPr>
      <a:lvl2pPr marL="289322" indent="-96441" algn="l" defTabSz="385763" rtl="0" eaLnBrk="1" latinLnBrk="0" hangingPunct="1">
        <a:lnSpc>
          <a:spcPct val="90000"/>
        </a:lnSpc>
        <a:spcBef>
          <a:spcPts val="211"/>
        </a:spcBef>
        <a:buFont typeface="Wingdings 2" pitchFamily="18" charset="2"/>
        <a:buChar char=""/>
        <a:defRPr sz="1013" kern="1200">
          <a:solidFill>
            <a:schemeClr val="tx1"/>
          </a:solidFill>
          <a:latin typeface="+mn-lt"/>
          <a:ea typeface="+mn-ea"/>
          <a:cs typeface="+mn-cs"/>
        </a:defRPr>
      </a:lvl2pPr>
      <a:lvl3pPr marL="482204" indent="-96441" algn="l" defTabSz="385763" rtl="0" eaLnBrk="1" latinLnBrk="0" hangingPunct="1">
        <a:lnSpc>
          <a:spcPct val="90000"/>
        </a:lnSpc>
        <a:spcBef>
          <a:spcPts val="211"/>
        </a:spcBef>
        <a:buFont typeface="Wingdings 2" pitchFamily="18" charset="2"/>
        <a:buChar char=""/>
        <a:defRPr sz="844" kern="1200">
          <a:solidFill>
            <a:schemeClr val="tx1"/>
          </a:solidFill>
          <a:latin typeface="+mn-lt"/>
          <a:ea typeface="+mn-ea"/>
          <a:cs typeface="+mn-cs"/>
        </a:defRPr>
      </a:lvl3pPr>
      <a:lvl4pPr marL="675085" indent="-96441" algn="l" defTabSz="385763" rtl="0" eaLnBrk="1" latinLnBrk="0" hangingPunct="1">
        <a:lnSpc>
          <a:spcPct val="90000"/>
        </a:lnSpc>
        <a:spcBef>
          <a:spcPts val="211"/>
        </a:spcBef>
        <a:buFont typeface="Wingdings 2" pitchFamily="18" charset="2"/>
        <a:buChar char=""/>
        <a:defRPr sz="760" kern="1200">
          <a:solidFill>
            <a:schemeClr val="tx1"/>
          </a:solidFill>
          <a:latin typeface="+mn-lt"/>
          <a:ea typeface="+mn-ea"/>
          <a:cs typeface="+mn-cs"/>
        </a:defRPr>
      </a:lvl4pPr>
      <a:lvl5pPr marL="867966" indent="-96441" algn="l" defTabSz="385763" rtl="0" eaLnBrk="1" latinLnBrk="0" hangingPunct="1">
        <a:lnSpc>
          <a:spcPct val="90000"/>
        </a:lnSpc>
        <a:spcBef>
          <a:spcPts val="211"/>
        </a:spcBef>
        <a:buFont typeface="Wingdings 2" pitchFamily="18" charset="2"/>
        <a:buChar char=""/>
        <a:defRPr sz="760" kern="1200">
          <a:solidFill>
            <a:schemeClr val="tx1"/>
          </a:solidFill>
          <a:latin typeface="+mn-lt"/>
          <a:ea typeface="+mn-ea"/>
          <a:cs typeface="+mn-cs"/>
        </a:defRPr>
      </a:lvl5pPr>
      <a:lvl6pPr marL="1060847"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6pPr>
      <a:lvl7pPr marL="1253729"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7pPr>
      <a:lvl8pPr marL="1446610"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8pPr>
      <a:lvl9pPr marL="1639491"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5385" y="487681"/>
            <a:ext cx="5915025" cy="1767416"/>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75385" y="2438401"/>
            <a:ext cx="5915025" cy="580178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471488" y="8475135"/>
            <a:ext cx="1543050" cy="486833"/>
          </a:xfrm>
          <a:prstGeom prst="rect">
            <a:avLst/>
          </a:prstGeom>
        </p:spPr>
        <p:txBody>
          <a:bodyPr vert="horz" lIns="91440" tIns="45720" rIns="91440" bIns="45720" rtlCol="0" anchor="ctr"/>
          <a:lstStyle>
            <a:lvl1pPr algn="l">
              <a:defRPr sz="464">
                <a:solidFill>
                  <a:schemeClr val="tx1">
                    <a:lumMod val="65000"/>
                    <a:lumOff val="35000"/>
                  </a:schemeClr>
                </a:solidFill>
              </a:defRPr>
            </a:lvl1p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3"/>
          </p:nvPr>
        </p:nvSpPr>
        <p:spPr>
          <a:xfrm>
            <a:off x="2271714" y="8475135"/>
            <a:ext cx="2314575" cy="486833"/>
          </a:xfrm>
          <a:prstGeom prst="rect">
            <a:avLst/>
          </a:prstGeom>
        </p:spPr>
        <p:txBody>
          <a:bodyPr vert="horz" lIns="91440" tIns="45720" rIns="91440" bIns="45720" rtlCol="0" anchor="ctr"/>
          <a:lstStyle>
            <a:lvl1pPr algn="ctr">
              <a:defRPr sz="464">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4847359" y="8475135"/>
            <a:ext cx="1543050" cy="486833"/>
          </a:xfrm>
          <a:prstGeom prst="rect">
            <a:avLst/>
          </a:prstGeom>
        </p:spPr>
        <p:txBody>
          <a:bodyPr vert="horz" lIns="91440" tIns="45720" rIns="91440" bIns="45720" rtlCol="0" anchor="ctr"/>
          <a:lstStyle>
            <a:lvl1pPr algn="r">
              <a:defRPr sz="464">
                <a:solidFill>
                  <a:schemeClr val="tx1">
                    <a:tint val="75000"/>
                  </a:schemeClr>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56182437"/>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385763" rtl="0" eaLnBrk="1" latinLnBrk="0" hangingPunct="1">
        <a:lnSpc>
          <a:spcPct val="90000"/>
        </a:lnSpc>
        <a:spcBef>
          <a:spcPct val="0"/>
        </a:spcBef>
        <a:buNone/>
        <a:defRPr sz="1856" kern="1200">
          <a:solidFill>
            <a:schemeClr val="tx1"/>
          </a:solidFill>
          <a:latin typeface="+mj-lt"/>
          <a:ea typeface="+mj-ea"/>
          <a:cs typeface="+mj-cs"/>
        </a:defRPr>
      </a:lvl1pPr>
    </p:titleStyle>
    <p:bodyStyle>
      <a:lvl1pPr marL="96441" indent="-96441" algn="l" defTabSz="385763" rtl="0" eaLnBrk="1" latinLnBrk="0" hangingPunct="1">
        <a:lnSpc>
          <a:spcPct val="90000"/>
        </a:lnSpc>
        <a:spcBef>
          <a:spcPts val="422"/>
        </a:spcBef>
        <a:buFont typeface="Wingdings 2" pitchFamily="18" charset="2"/>
        <a:buChar char=""/>
        <a:defRPr sz="1181" kern="1200">
          <a:solidFill>
            <a:schemeClr val="tx1"/>
          </a:solidFill>
          <a:latin typeface="+mn-lt"/>
          <a:ea typeface="+mn-ea"/>
          <a:cs typeface="+mn-cs"/>
        </a:defRPr>
      </a:lvl1pPr>
      <a:lvl2pPr marL="289322" indent="-96441" algn="l" defTabSz="385763" rtl="0" eaLnBrk="1" latinLnBrk="0" hangingPunct="1">
        <a:lnSpc>
          <a:spcPct val="90000"/>
        </a:lnSpc>
        <a:spcBef>
          <a:spcPts val="211"/>
        </a:spcBef>
        <a:buFont typeface="Wingdings 2" pitchFamily="18" charset="2"/>
        <a:buChar char=""/>
        <a:defRPr sz="1013" kern="1200">
          <a:solidFill>
            <a:schemeClr val="tx1"/>
          </a:solidFill>
          <a:latin typeface="+mn-lt"/>
          <a:ea typeface="+mn-ea"/>
          <a:cs typeface="+mn-cs"/>
        </a:defRPr>
      </a:lvl2pPr>
      <a:lvl3pPr marL="482204" indent="-96441" algn="l" defTabSz="385763" rtl="0" eaLnBrk="1" latinLnBrk="0" hangingPunct="1">
        <a:lnSpc>
          <a:spcPct val="90000"/>
        </a:lnSpc>
        <a:spcBef>
          <a:spcPts val="211"/>
        </a:spcBef>
        <a:buFont typeface="Wingdings 2" pitchFamily="18" charset="2"/>
        <a:buChar char=""/>
        <a:defRPr sz="844" kern="1200">
          <a:solidFill>
            <a:schemeClr val="tx1"/>
          </a:solidFill>
          <a:latin typeface="+mn-lt"/>
          <a:ea typeface="+mn-ea"/>
          <a:cs typeface="+mn-cs"/>
        </a:defRPr>
      </a:lvl3pPr>
      <a:lvl4pPr marL="675085" indent="-96441" algn="l" defTabSz="385763" rtl="0" eaLnBrk="1" latinLnBrk="0" hangingPunct="1">
        <a:lnSpc>
          <a:spcPct val="90000"/>
        </a:lnSpc>
        <a:spcBef>
          <a:spcPts val="211"/>
        </a:spcBef>
        <a:buFont typeface="Wingdings 2" pitchFamily="18" charset="2"/>
        <a:buChar char=""/>
        <a:defRPr sz="760" kern="1200">
          <a:solidFill>
            <a:schemeClr val="tx1"/>
          </a:solidFill>
          <a:latin typeface="+mn-lt"/>
          <a:ea typeface="+mn-ea"/>
          <a:cs typeface="+mn-cs"/>
        </a:defRPr>
      </a:lvl4pPr>
      <a:lvl5pPr marL="867966" indent="-96441" algn="l" defTabSz="385763" rtl="0" eaLnBrk="1" latinLnBrk="0" hangingPunct="1">
        <a:lnSpc>
          <a:spcPct val="90000"/>
        </a:lnSpc>
        <a:spcBef>
          <a:spcPts val="211"/>
        </a:spcBef>
        <a:buFont typeface="Wingdings 2" pitchFamily="18" charset="2"/>
        <a:buChar char=""/>
        <a:defRPr sz="760" kern="1200">
          <a:solidFill>
            <a:schemeClr val="tx1"/>
          </a:solidFill>
          <a:latin typeface="+mn-lt"/>
          <a:ea typeface="+mn-ea"/>
          <a:cs typeface="+mn-cs"/>
        </a:defRPr>
      </a:lvl5pPr>
      <a:lvl6pPr marL="1060847"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6pPr>
      <a:lvl7pPr marL="1253729"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7pPr>
      <a:lvl8pPr marL="1446610"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8pPr>
      <a:lvl9pPr marL="1639491" indent="-96441" algn="l" defTabSz="385763" rtl="0" eaLnBrk="1" latinLnBrk="0" hangingPunct="1">
        <a:spcBef>
          <a:spcPct val="20000"/>
        </a:spcBef>
        <a:buFont typeface="Wingdings 2" pitchFamily="18" charset="2"/>
        <a:buChar char=""/>
        <a:defRPr sz="760" kern="1200">
          <a:solidFill>
            <a:schemeClr val="tx1"/>
          </a:solidFill>
          <a:latin typeface="+mn-lt"/>
          <a:ea typeface="+mn-ea"/>
          <a:cs typeface="+mn-cs"/>
        </a:defRPr>
      </a:lvl9pPr>
    </p:bodyStyle>
    <p:otherStyle>
      <a:defPPr>
        <a:defRPr lang="en-US"/>
      </a:defPPr>
      <a:lvl1pPr marL="0" algn="l" defTabSz="385763" rtl="0" eaLnBrk="1" latinLnBrk="0" hangingPunct="1">
        <a:defRPr sz="760" kern="1200">
          <a:solidFill>
            <a:schemeClr val="tx1"/>
          </a:solidFill>
          <a:latin typeface="+mn-lt"/>
          <a:ea typeface="+mn-ea"/>
          <a:cs typeface="+mn-cs"/>
        </a:defRPr>
      </a:lvl1pPr>
      <a:lvl2pPr marL="192881" algn="l" defTabSz="385763" rtl="0" eaLnBrk="1" latinLnBrk="0" hangingPunct="1">
        <a:defRPr sz="760" kern="1200">
          <a:solidFill>
            <a:schemeClr val="tx1"/>
          </a:solidFill>
          <a:latin typeface="+mn-lt"/>
          <a:ea typeface="+mn-ea"/>
          <a:cs typeface="+mn-cs"/>
        </a:defRPr>
      </a:lvl2pPr>
      <a:lvl3pPr marL="385763" algn="l" defTabSz="385763" rtl="0" eaLnBrk="1" latinLnBrk="0" hangingPunct="1">
        <a:defRPr sz="760" kern="1200">
          <a:solidFill>
            <a:schemeClr val="tx1"/>
          </a:solidFill>
          <a:latin typeface="+mn-lt"/>
          <a:ea typeface="+mn-ea"/>
          <a:cs typeface="+mn-cs"/>
        </a:defRPr>
      </a:lvl3pPr>
      <a:lvl4pPr marL="578644" algn="l" defTabSz="385763" rtl="0" eaLnBrk="1" latinLnBrk="0" hangingPunct="1">
        <a:defRPr sz="760" kern="1200">
          <a:solidFill>
            <a:schemeClr val="tx1"/>
          </a:solidFill>
          <a:latin typeface="+mn-lt"/>
          <a:ea typeface="+mn-ea"/>
          <a:cs typeface="+mn-cs"/>
        </a:defRPr>
      </a:lvl4pPr>
      <a:lvl5pPr marL="771525" algn="l" defTabSz="385763" rtl="0" eaLnBrk="1" latinLnBrk="0" hangingPunct="1">
        <a:defRPr sz="760" kern="1200">
          <a:solidFill>
            <a:schemeClr val="tx1"/>
          </a:solidFill>
          <a:latin typeface="+mn-lt"/>
          <a:ea typeface="+mn-ea"/>
          <a:cs typeface="+mn-cs"/>
        </a:defRPr>
      </a:lvl5pPr>
      <a:lvl6pPr marL="964406" algn="l" defTabSz="385763" rtl="0" eaLnBrk="1" latinLnBrk="0" hangingPunct="1">
        <a:defRPr sz="760" kern="1200">
          <a:solidFill>
            <a:schemeClr val="tx1"/>
          </a:solidFill>
          <a:latin typeface="+mn-lt"/>
          <a:ea typeface="+mn-ea"/>
          <a:cs typeface="+mn-cs"/>
        </a:defRPr>
      </a:lvl6pPr>
      <a:lvl7pPr marL="1157288" algn="l" defTabSz="385763" rtl="0" eaLnBrk="1" latinLnBrk="0" hangingPunct="1">
        <a:defRPr sz="760" kern="1200">
          <a:solidFill>
            <a:schemeClr val="tx1"/>
          </a:solidFill>
          <a:latin typeface="+mn-lt"/>
          <a:ea typeface="+mn-ea"/>
          <a:cs typeface="+mn-cs"/>
        </a:defRPr>
      </a:lvl7pPr>
      <a:lvl8pPr marL="1350169" algn="l" defTabSz="385763" rtl="0" eaLnBrk="1" latinLnBrk="0" hangingPunct="1">
        <a:defRPr sz="760" kern="1200">
          <a:solidFill>
            <a:schemeClr val="tx1"/>
          </a:solidFill>
          <a:latin typeface="+mn-lt"/>
          <a:ea typeface="+mn-ea"/>
          <a:cs typeface="+mn-cs"/>
        </a:defRPr>
      </a:lvl8pPr>
      <a:lvl9pPr marL="1543050" algn="l" defTabSz="385763" rtl="0" eaLnBrk="1" latinLnBrk="0" hangingPunct="1">
        <a:defRPr sz="7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5003006" y="5192890"/>
            <a:ext cx="1852842" cy="3544711"/>
            <a:chOff x="6687077" y="3259666"/>
            <a:chExt cx="2981857" cy="3208867"/>
          </a:xfrm>
        </p:grpSpPr>
        <p:cxnSp>
          <p:nvCxnSpPr>
            <p:cNvPr id="8" name="Straight Connector 7"/>
            <p:cNvCxnSpPr/>
            <p:nvPr/>
          </p:nvCxnSpPr>
          <p:spPr>
            <a:xfrm flipH="1">
              <a:off x="8756120" y="3259666"/>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6687077" y="3486677"/>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772400" y="3581400"/>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923214" y="3433394"/>
              <a:ext cx="1739738" cy="173974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8398935" y="3985317"/>
              <a:ext cx="1264017" cy="1264016"/>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400051" y="5994400"/>
            <a:ext cx="4916150" cy="2032000"/>
          </a:xfrm>
          <a:prstGeom prst="rect">
            <a:avLst/>
          </a:prstGeom>
          <a:effectLst/>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00051" y="711201"/>
            <a:ext cx="4916150" cy="5023560"/>
          </a:xfrm>
          <a:prstGeom prst="rect">
            <a:avLst/>
          </a:prstGeom>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572684" y="8229605"/>
            <a:ext cx="900347" cy="486833"/>
          </a:xfrm>
          <a:prstGeom prst="rect">
            <a:avLst/>
          </a:prstGeom>
        </p:spPr>
        <p:txBody>
          <a:bodyPr vert="horz" lIns="91440" tIns="45720" rIns="91440" bIns="45720" rtlCol="0" anchor="t"/>
          <a:lstStyle>
            <a:lvl1pPr algn="r">
              <a:defRPr sz="750" b="0" i="0">
                <a:solidFill>
                  <a:schemeClr val="bg2">
                    <a:lumMod val="50000"/>
                  </a:schemeClr>
                </a:solidFill>
                <a:effectLst/>
                <a:latin typeface="+mn-lt"/>
              </a:defRPr>
            </a:lvl1pPr>
          </a:lstStyle>
          <a:p>
            <a:fld id="{B61BEF0D-F0BB-DE4B-95CE-6DB70DBA9567}" type="datetimeFigureOut">
              <a:rPr lang="en-US" smtClean="0"/>
              <a:pPr/>
              <a:t>6/12/2017</a:t>
            </a:fld>
            <a:endParaRPr lang="en-US" dirty="0"/>
          </a:p>
        </p:txBody>
      </p:sp>
      <p:sp>
        <p:nvSpPr>
          <p:cNvPr id="5" name="Footer Placeholder 4"/>
          <p:cNvSpPr>
            <a:spLocks noGrp="1"/>
          </p:cNvSpPr>
          <p:nvPr>
            <p:ph type="ftr" sz="quarter" idx="3"/>
          </p:nvPr>
        </p:nvSpPr>
        <p:spPr>
          <a:xfrm>
            <a:off x="400050" y="8229601"/>
            <a:ext cx="4358793" cy="486833"/>
          </a:xfrm>
          <a:prstGeom prst="rect">
            <a:avLst/>
          </a:prstGeom>
        </p:spPr>
        <p:txBody>
          <a:bodyPr vert="horz" lIns="91440" tIns="45720" rIns="91440" bIns="45720" rtlCol="0" anchor="t"/>
          <a:lstStyle>
            <a:lvl1pPr algn="l">
              <a:defRPr sz="75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5830820" y="7437972"/>
            <a:ext cx="642680" cy="893233"/>
          </a:xfrm>
          <a:prstGeom prst="rect">
            <a:avLst/>
          </a:prstGeom>
        </p:spPr>
        <p:txBody>
          <a:bodyPr vert="horz" lIns="91440" tIns="45720" rIns="91440" bIns="45720" rtlCol="0" anchor="b"/>
          <a:lstStyle>
            <a:lvl1pPr algn="r">
              <a:defRPr sz="2100" b="0" i="0">
                <a:solidFill>
                  <a:schemeClr val="bg2">
                    <a:lumMod val="50000"/>
                  </a:schemeClr>
                </a:solidFill>
                <a:effectLst/>
                <a:latin typeface="+mn-lt"/>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160437955"/>
      </p:ext>
    </p:extLst>
  </p:cSld>
  <p:clrMap bg1="dk1" tx1="lt1" bg2="dk2" tx2="lt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342900" rtl="0" eaLnBrk="1" latinLnBrk="0" hangingPunct="1">
        <a:spcBef>
          <a:spcPct val="0"/>
        </a:spcBef>
        <a:buNone/>
        <a:defRPr sz="24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500" kern="1200" cap="none">
          <a:solidFill>
            <a:schemeClr val="bg2">
              <a:lumMod val="7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350" kern="1200" cap="none">
          <a:solidFill>
            <a:schemeClr val="bg2">
              <a:lumMod val="7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80000"/>
        <a:buFont typeface="Wingdings 3" panose="05040102010807070707" pitchFamily="18" charset="2"/>
        <a:buChar char=""/>
        <a:defRPr sz="1200" kern="1200" cap="none">
          <a:solidFill>
            <a:schemeClr val="bg2">
              <a:lumMod val="7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80000"/>
        <a:buFont typeface="Wingdings 3" panose="05040102010807070707" pitchFamily="18" charset="2"/>
        <a:buChar char=""/>
        <a:defRPr sz="1050" kern="1200" cap="none">
          <a:solidFill>
            <a:schemeClr val="bg2">
              <a:lumMod val="7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JP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4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 Id="rId9"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1.jpeg"/><Relationship Id="rId7" Type="http://schemas.openxmlformats.org/officeDocument/2006/relationships/image" Target="../media/image34.jpg"/><Relationship Id="rId2" Type="http://schemas.openxmlformats.org/officeDocument/2006/relationships/image" Target="../media/image30.jpeg"/><Relationship Id="rId1" Type="http://schemas.openxmlformats.org/officeDocument/2006/relationships/slideLayout" Target="../slideLayouts/slideLayout41.xml"/><Relationship Id="rId6" Type="http://schemas.openxmlformats.org/officeDocument/2006/relationships/image" Target="../media/image33.jpg"/><Relationship Id="rId5" Type="http://schemas.openxmlformats.org/officeDocument/2006/relationships/image" Target="../media/image4.jpg"/><Relationship Id="rId4" Type="http://schemas.openxmlformats.org/officeDocument/2006/relationships/image" Target="../media/image32.jpeg"/><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image" Target="../media/image36.jpg"/><Relationship Id="rId1" Type="http://schemas.openxmlformats.org/officeDocument/2006/relationships/slideLayout" Target="../slideLayouts/slideLayout41.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3.jpeg"/><Relationship Id="rId7" Type="http://schemas.openxmlformats.org/officeDocument/2006/relationships/image" Target="../media/image46.JPG"/><Relationship Id="rId2" Type="http://schemas.openxmlformats.org/officeDocument/2006/relationships/image" Target="../media/image42.jpeg"/><Relationship Id="rId1" Type="http://schemas.openxmlformats.org/officeDocument/2006/relationships/slideLayout" Target="../slideLayouts/slideLayout41.xml"/><Relationship Id="rId6" Type="http://schemas.openxmlformats.org/officeDocument/2006/relationships/image" Target="../media/image45.jpg"/><Relationship Id="rId5" Type="http://schemas.openxmlformats.org/officeDocument/2006/relationships/image" Target="../media/image8.JPG"/><Relationship Id="rId4" Type="http://schemas.openxmlformats.org/officeDocument/2006/relationships/image" Target="../media/image44.jpeg"/></Relationships>
</file>

<file path=ppt/slides/_rels/slide1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1.xml"/><Relationship Id="rId6" Type="http://schemas.openxmlformats.org/officeDocument/2006/relationships/image" Target="../media/image1.png"/><Relationship Id="rId5" Type="http://schemas.openxmlformats.org/officeDocument/2006/relationships/image" Target="../media/image50.JPG"/><Relationship Id="rId4" Type="http://schemas.openxmlformats.org/officeDocument/2006/relationships/image" Target="../media/image49.jpg"/></Relationships>
</file>

<file path=ppt/slides/_rels/slide17.xml.rels><?xml version="1.0" encoding="UTF-8" standalone="yes"?>
<Relationships xmlns="http://schemas.openxmlformats.org/package/2006/relationships"><Relationship Id="rId8" Type="http://schemas.openxmlformats.org/officeDocument/2006/relationships/hyperlink" Target="mailto:victor@logisticavitesse.com.mx" TargetMode="External"/><Relationship Id="rId3" Type="http://schemas.openxmlformats.org/officeDocument/2006/relationships/hyperlink" Target="mailto:mara@logisticavitesse.com.mx" TargetMode="External"/><Relationship Id="rId7" Type="http://schemas.openxmlformats.org/officeDocument/2006/relationships/hyperlink" Target="mailto:mario@logisticavitesse.com.mx" TargetMode="External"/><Relationship Id="rId2" Type="http://schemas.openxmlformats.org/officeDocument/2006/relationships/hyperlink" Target="mailto:alejandro@logisticavitesse.com.mx" TargetMode="External"/><Relationship Id="rId1" Type="http://schemas.openxmlformats.org/officeDocument/2006/relationships/slideLayout" Target="../slideLayouts/slideLayout41.xml"/><Relationship Id="rId6" Type="http://schemas.openxmlformats.org/officeDocument/2006/relationships/hyperlink" Target="mailto:jonathan@logisticavitesse.com.mx" TargetMode="External"/><Relationship Id="rId5" Type="http://schemas.openxmlformats.org/officeDocument/2006/relationships/hyperlink" Target="mailto:julio@logisticavitesse.com.mx" TargetMode="External"/><Relationship Id="rId10" Type="http://schemas.openxmlformats.org/officeDocument/2006/relationships/image" Target="../media/image1.png"/><Relationship Id="rId4" Type="http://schemas.openxmlformats.org/officeDocument/2006/relationships/hyperlink" Target="mailto:ivonne@logisticavitesse.com.mx" TargetMode="External"/><Relationship Id="rId9" Type="http://schemas.openxmlformats.org/officeDocument/2006/relationships/hyperlink" Target="mailto:griselda@logisticavitesse.com.mx"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tif"/><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hyperlink" Target="https://twitter.com/logisticvitesse" TargetMode="External"/><Relationship Id="rId7" Type="http://schemas.openxmlformats.org/officeDocument/2006/relationships/image" Target="../media/image52.emf"/><Relationship Id="rId2" Type="http://schemas.openxmlformats.org/officeDocument/2006/relationships/hyperlink" Target="http://logisticavitesse.com.mx/contacto/" TargetMode="External"/><Relationship Id="rId1" Type="http://schemas.openxmlformats.org/officeDocument/2006/relationships/slideLayout" Target="../slideLayouts/slideLayout41.xml"/><Relationship Id="rId6" Type="http://schemas.openxmlformats.org/officeDocument/2006/relationships/image" Target="../media/image1.png"/><Relationship Id="rId5" Type="http://schemas.openxmlformats.org/officeDocument/2006/relationships/hyperlink" Target="mailto:alejandromc@logisticavitesse.com.mx" TargetMode="External"/><Relationship Id="rId4" Type="http://schemas.openxmlformats.org/officeDocument/2006/relationships/hyperlink" Target="https://www.facebook.com/Vitesse-Opciones-en-Distribuci%C3%B3n-SA-de-CV-174095669597901/?ref=h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1.xml"/><Relationship Id="rId5" Type="http://schemas.openxmlformats.org/officeDocument/2006/relationships/image" Target="../media/image1.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JPG"/><Relationship Id="rId7"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Layout" Target="../slideLayouts/slideLayout4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4.jpg"/><Relationship Id="rId9"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1.xml"/><Relationship Id="rId6" Type="http://schemas.openxmlformats.org/officeDocument/2006/relationships/image" Target="../media/image15.JPG"/><Relationship Id="rId5" Type="http://schemas.openxmlformats.org/officeDocument/2006/relationships/image" Target="../media/image1.pn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41.xml"/><Relationship Id="rId5" Type="http://schemas.openxmlformats.org/officeDocument/2006/relationships/image" Target="../media/image1.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1.xml"/><Relationship Id="rId5" Type="http://schemas.openxmlformats.org/officeDocument/2006/relationships/image" Target="../media/image1.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7" t="24554" r="34849" b="13464"/>
          <a:stretch/>
        </p:blipFill>
        <p:spPr bwMode="auto">
          <a:xfrm>
            <a:off x="330257" y="297524"/>
            <a:ext cx="6414112" cy="105714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 name="Rectángulo 4"/>
          <p:cNvSpPr/>
          <p:nvPr/>
        </p:nvSpPr>
        <p:spPr>
          <a:xfrm>
            <a:off x="-367853" y="3702820"/>
            <a:ext cx="7671544" cy="1077218"/>
          </a:xfrm>
          <a:prstGeom prst="rect">
            <a:avLst/>
          </a:prstGeom>
        </p:spPr>
        <p:txBody>
          <a:bodyPr wrap="square">
            <a:spAutoFit/>
          </a:bodyPr>
          <a:lstStyle/>
          <a:p>
            <a:pPr algn="ctr"/>
            <a:r>
              <a:rPr lang="es-MX" sz="3200" b="1" dirty="0">
                <a:solidFill>
                  <a:srgbClr val="0033CC"/>
                </a:solidFill>
                <a:latin typeface="Arial Rounded MT Bold" panose="020F0704030504030204" pitchFamily="34" charset="0"/>
                <a:cs typeface="Arial" panose="020B0604020202020204" pitchFamily="34" charset="0"/>
              </a:rPr>
              <a:t>VITESSE OPCIONES EN DISTRIBUCIÓN S.A DE C.V</a:t>
            </a:r>
          </a:p>
        </p:txBody>
      </p:sp>
      <p:sp>
        <p:nvSpPr>
          <p:cNvPr id="6" name="CuadroTexto 5"/>
          <p:cNvSpPr txBox="1"/>
          <p:nvPr/>
        </p:nvSpPr>
        <p:spPr>
          <a:xfrm>
            <a:off x="2873830" y="1287012"/>
            <a:ext cx="3870540" cy="280531"/>
          </a:xfrm>
          <a:prstGeom prst="rect">
            <a:avLst/>
          </a:prstGeom>
          <a:noFill/>
        </p:spPr>
        <p:txBody>
          <a:bodyPr wrap="squar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cxnSp>
        <p:nvCxnSpPr>
          <p:cNvPr id="7" name="Conector recto 6"/>
          <p:cNvCxnSpPr/>
          <p:nvPr/>
        </p:nvCxnSpPr>
        <p:spPr>
          <a:xfrm>
            <a:off x="144903" y="1567543"/>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39031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ángulo 1"/>
          <p:cNvSpPr/>
          <p:nvPr/>
        </p:nvSpPr>
        <p:spPr>
          <a:xfrm>
            <a:off x="429575" y="4013201"/>
            <a:ext cx="6049988" cy="1077218"/>
          </a:xfrm>
          <a:prstGeom prst="rect">
            <a:avLst/>
          </a:prstGeom>
        </p:spPr>
        <p:txBody>
          <a:bodyPr wrap="square">
            <a:spAutoFit/>
          </a:bodyPr>
          <a:lstStyle/>
          <a:p>
            <a:pPr algn="ctr"/>
            <a:r>
              <a:rPr lang="es-MX" sz="3200" b="1" dirty="0">
                <a:solidFill>
                  <a:srgbClr val="0033CC"/>
                </a:solidFill>
                <a:latin typeface="Arial Rounded MT Bold" panose="020F0704030504030204" pitchFamily="34" charset="0"/>
                <a:cs typeface="Arial" panose="020B0604020202020204" pitchFamily="34" charset="0"/>
              </a:rPr>
              <a:t>PARQUE VEHICULAR CON CAPACIDADES VARIABLES</a:t>
            </a:r>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8" name="Conector recto 7"/>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9" name="CuadroTexto 8"/>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1187238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uadroTexto 5"/>
          <p:cNvSpPr txBox="1"/>
          <p:nvPr/>
        </p:nvSpPr>
        <p:spPr>
          <a:xfrm>
            <a:off x="4436067" y="1105300"/>
            <a:ext cx="2421933" cy="400110"/>
          </a:xfrm>
          <a:prstGeom prst="rect">
            <a:avLst/>
          </a:prstGeom>
          <a:noFill/>
        </p:spPr>
        <p:txBody>
          <a:bodyPr wrap="square" rtlCol="0">
            <a:spAutoFit/>
          </a:bodyPr>
          <a:lstStyle/>
          <a:p>
            <a:pPr algn="ctr"/>
            <a:r>
              <a:rPr lang="es-MX" sz="2000" b="1" dirty="0">
                <a:solidFill>
                  <a:srgbClr val="002060"/>
                </a:solidFill>
              </a:rPr>
              <a:t>SEGURIDAD</a:t>
            </a:r>
            <a:endParaRPr lang="es-MX" sz="2000" b="1" dirty="0">
              <a:solidFill>
                <a:srgbClr val="002060"/>
              </a:solidFill>
              <a:latin typeface="Arial" panose="020B0604020202020204" pitchFamily="34" charset="0"/>
              <a:cs typeface="Arial" panose="020B0604020202020204" pitchFamily="34" charset="0"/>
            </a:endParaRPr>
          </a:p>
        </p:txBody>
      </p:sp>
      <p:sp>
        <p:nvSpPr>
          <p:cNvPr id="2" name="Rectángulo 1"/>
          <p:cNvSpPr/>
          <p:nvPr/>
        </p:nvSpPr>
        <p:spPr>
          <a:xfrm>
            <a:off x="136297" y="1624593"/>
            <a:ext cx="6197601" cy="6524863"/>
          </a:xfrm>
          <a:prstGeom prst="rect">
            <a:avLst/>
          </a:prstGeom>
        </p:spPr>
        <p:txBody>
          <a:bodyPr wrap="square">
            <a:spAutoFit/>
          </a:bodyPr>
          <a:lstStyle/>
          <a:p>
            <a:r>
              <a:rPr lang="es-MX" b="1" dirty="0">
                <a:solidFill>
                  <a:srgbClr val="002060"/>
                </a:solidFill>
              </a:rPr>
              <a:t>SISTEMAS DE SEGURIDAD </a:t>
            </a:r>
          </a:p>
          <a:p>
            <a:pPr algn="just"/>
            <a:endParaRPr lang="es-MX" sz="1600" dirty="0">
              <a:solidFill>
                <a:srgbClr val="002060"/>
              </a:solidFill>
            </a:endParaRPr>
          </a:p>
          <a:p>
            <a:pPr algn="just"/>
            <a:r>
              <a:rPr lang="es-MX" sz="1600" dirty="0">
                <a:solidFill>
                  <a:srgbClr val="002060"/>
                </a:solidFill>
              </a:rPr>
              <a:t>Todas nuestras unidades cuentan con sistemas de seguridad </a:t>
            </a:r>
          </a:p>
          <a:p>
            <a:pPr algn="just"/>
            <a:r>
              <a:rPr lang="es-MX" sz="1600" dirty="0" smtClean="0">
                <a:solidFill>
                  <a:srgbClr val="002060"/>
                </a:solidFill>
              </a:rPr>
              <a:t>variado </a:t>
            </a:r>
            <a:r>
              <a:rPr lang="es-MX" sz="1600" dirty="0">
                <a:solidFill>
                  <a:srgbClr val="002060"/>
                </a:solidFill>
              </a:rPr>
              <a:t>de acuerdo a las necesidades del cliente, tipo de </a:t>
            </a:r>
            <a:r>
              <a:rPr lang="es-MX" sz="1600" dirty="0" smtClean="0">
                <a:solidFill>
                  <a:srgbClr val="002060"/>
                </a:solidFill>
              </a:rPr>
              <a:t>servicios y </a:t>
            </a:r>
            <a:r>
              <a:rPr lang="es-MX" sz="1600" dirty="0">
                <a:solidFill>
                  <a:srgbClr val="002060"/>
                </a:solidFill>
              </a:rPr>
              <a:t>sobre todo los productos que son transportados .</a:t>
            </a:r>
          </a:p>
          <a:p>
            <a:pPr algn="just"/>
            <a:endParaRPr lang="es-MX" sz="1600" dirty="0">
              <a:solidFill>
                <a:srgbClr val="002060"/>
              </a:solidFill>
            </a:endParaRPr>
          </a:p>
          <a:p>
            <a:pPr marL="285750" lvl="0" indent="-285750" algn="just">
              <a:buFont typeface="Arial" panose="020B0604020202020204" pitchFamily="34" charset="0"/>
              <a:buChar char="•"/>
            </a:pPr>
            <a:r>
              <a:rPr lang="es-MX" sz="1600" dirty="0">
                <a:solidFill>
                  <a:srgbClr val="002060"/>
                </a:solidFill>
              </a:rPr>
              <a:t> </a:t>
            </a:r>
            <a:r>
              <a:rPr lang="es-MX" sz="1600" dirty="0" smtClean="0">
                <a:solidFill>
                  <a:srgbClr val="002060"/>
                </a:solidFill>
              </a:rPr>
              <a:t>Localización </a:t>
            </a:r>
            <a:r>
              <a:rPr lang="es-MX" sz="1600" dirty="0">
                <a:solidFill>
                  <a:srgbClr val="002060"/>
                </a:solidFill>
              </a:rPr>
              <a:t>vía satélite, con geo cercas según la ruta especificas</a:t>
            </a:r>
            <a:r>
              <a:rPr lang="es-MX" sz="1600" dirty="0" smtClean="0">
                <a:solidFill>
                  <a:srgbClr val="002060"/>
                </a:solidFill>
              </a:rPr>
              <a:t>.</a:t>
            </a:r>
          </a:p>
          <a:p>
            <a:pPr marL="285750" lvl="0" indent="-285750" algn="just">
              <a:buFont typeface="Arial" panose="020B0604020202020204" pitchFamily="34" charset="0"/>
              <a:buChar char="•"/>
            </a:pPr>
            <a:r>
              <a:rPr lang="es-MX" sz="1600" dirty="0" smtClean="0">
                <a:solidFill>
                  <a:srgbClr val="002060"/>
                </a:solidFill>
              </a:rPr>
              <a:t>Chapas con apertura vía satelital</a:t>
            </a:r>
          </a:p>
          <a:p>
            <a:pPr marL="285750" lvl="0" indent="-285750" algn="just">
              <a:buFont typeface="Arial" panose="020B0604020202020204" pitchFamily="34" charset="0"/>
              <a:buChar char="•"/>
            </a:pPr>
            <a:r>
              <a:rPr lang="es-MX" sz="1600" dirty="0" smtClean="0">
                <a:solidFill>
                  <a:srgbClr val="002060"/>
                </a:solidFill>
              </a:rPr>
              <a:t>Video </a:t>
            </a:r>
            <a:r>
              <a:rPr lang="es-MX" sz="1600" dirty="0">
                <a:solidFill>
                  <a:srgbClr val="002060"/>
                </a:solidFill>
              </a:rPr>
              <a:t>vigilancia interior y exterior de las unidades (cámaras)</a:t>
            </a:r>
          </a:p>
          <a:p>
            <a:pPr marL="285750" lvl="0" indent="-285750" algn="just">
              <a:buFont typeface="Arial" panose="020B0604020202020204" pitchFamily="34" charset="0"/>
              <a:buChar char="•"/>
            </a:pPr>
            <a:r>
              <a:rPr lang="es-MX" sz="1600" dirty="0" err="1">
                <a:solidFill>
                  <a:srgbClr val="002060"/>
                </a:solidFill>
              </a:rPr>
              <a:t>Antijammer</a:t>
            </a:r>
            <a:r>
              <a:rPr lang="es-MX" sz="1600" dirty="0">
                <a:solidFill>
                  <a:srgbClr val="002060"/>
                </a:solidFill>
              </a:rPr>
              <a:t> y botón de pánico</a:t>
            </a:r>
          </a:p>
          <a:p>
            <a:pPr marL="285750" lvl="0" indent="-285750" algn="just">
              <a:buFont typeface="Arial" panose="020B0604020202020204" pitchFamily="34" charset="0"/>
              <a:buChar char="•"/>
            </a:pPr>
            <a:r>
              <a:rPr lang="es-MX" sz="1600" dirty="0">
                <a:solidFill>
                  <a:srgbClr val="002060"/>
                </a:solidFill>
              </a:rPr>
              <a:t>Rastreo las 24 horas del día los 365 días del año</a:t>
            </a:r>
          </a:p>
          <a:p>
            <a:pPr marL="285750" lvl="0" indent="-285750" algn="just">
              <a:buFont typeface="Arial" panose="020B0604020202020204" pitchFamily="34" charset="0"/>
              <a:buChar char="•"/>
            </a:pPr>
            <a:r>
              <a:rPr lang="es-MX" sz="1600" dirty="0">
                <a:solidFill>
                  <a:srgbClr val="002060"/>
                </a:solidFill>
              </a:rPr>
              <a:t>Seguimiento de cada ruta por personal dedicado, a nuestros servicios.</a:t>
            </a:r>
          </a:p>
          <a:p>
            <a:pPr marL="285750" lvl="0" indent="-285750" algn="just">
              <a:buFont typeface="Arial" panose="020B0604020202020204" pitchFamily="34" charset="0"/>
              <a:buChar char="•"/>
            </a:pPr>
            <a:r>
              <a:rPr lang="es-MX" sz="1600" dirty="0">
                <a:solidFill>
                  <a:srgbClr val="002060"/>
                </a:solidFill>
              </a:rPr>
              <a:t>Paro de </a:t>
            </a:r>
            <a:r>
              <a:rPr lang="es-MX" sz="1600" dirty="0" smtClean="0">
                <a:solidFill>
                  <a:srgbClr val="002060"/>
                </a:solidFill>
              </a:rPr>
              <a:t>motor.</a:t>
            </a:r>
            <a:endParaRPr lang="es-MX" sz="1600" dirty="0">
              <a:solidFill>
                <a:srgbClr val="002060"/>
              </a:solidFill>
            </a:endParaRPr>
          </a:p>
          <a:p>
            <a:pPr marL="285750" lvl="0" indent="-285750" algn="just">
              <a:buFont typeface="Arial" panose="020B0604020202020204" pitchFamily="34" charset="0"/>
              <a:buChar char="•"/>
            </a:pPr>
            <a:r>
              <a:rPr lang="es-MX" sz="1600" dirty="0">
                <a:solidFill>
                  <a:srgbClr val="002060"/>
                </a:solidFill>
              </a:rPr>
              <a:t>Antes de salir a ruta se prueba el funcionamiento </a:t>
            </a:r>
            <a:r>
              <a:rPr lang="es-MX" sz="1600" dirty="0" smtClean="0">
                <a:solidFill>
                  <a:srgbClr val="002060"/>
                </a:solidFill>
              </a:rPr>
              <a:t>del GPS, chapas, aperturas </a:t>
            </a:r>
            <a:r>
              <a:rPr lang="es-MX" sz="1600" dirty="0">
                <a:solidFill>
                  <a:srgbClr val="002060"/>
                </a:solidFill>
              </a:rPr>
              <a:t>y</a:t>
            </a:r>
            <a:r>
              <a:rPr lang="es-MX" sz="1600" dirty="0" smtClean="0">
                <a:solidFill>
                  <a:srgbClr val="002060"/>
                </a:solidFill>
              </a:rPr>
              <a:t> </a:t>
            </a:r>
            <a:r>
              <a:rPr lang="es-MX" sz="1600" dirty="0">
                <a:solidFill>
                  <a:srgbClr val="002060"/>
                </a:solidFill>
              </a:rPr>
              <a:t>que  estén operando </a:t>
            </a:r>
            <a:r>
              <a:rPr lang="es-MX" sz="1600" dirty="0" smtClean="0">
                <a:solidFill>
                  <a:srgbClr val="002060"/>
                </a:solidFill>
              </a:rPr>
              <a:t>correctamente. </a:t>
            </a:r>
            <a:endParaRPr lang="es-MX" sz="1600" dirty="0">
              <a:solidFill>
                <a:srgbClr val="002060"/>
              </a:solidFill>
            </a:endParaRPr>
          </a:p>
          <a:p>
            <a:pPr marL="285750" lvl="0" indent="-285750" algn="just">
              <a:buFont typeface="Arial" panose="020B0604020202020204" pitchFamily="34" charset="0"/>
              <a:buChar char="•"/>
            </a:pPr>
            <a:r>
              <a:rPr lang="es-MX" sz="1600" dirty="0">
                <a:solidFill>
                  <a:srgbClr val="002060"/>
                </a:solidFill>
              </a:rPr>
              <a:t>Comunicación con nuestro operadores por red telefónica </a:t>
            </a:r>
          </a:p>
          <a:p>
            <a:pPr marL="285750" lvl="0" indent="-285750" algn="just">
              <a:buFont typeface="Arial" panose="020B0604020202020204" pitchFamily="34" charset="0"/>
              <a:buChar char="•"/>
            </a:pPr>
            <a:r>
              <a:rPr lang="es-MX" sz="1600" dirty="0">
                <a:solidFill>
                  <a:srgbClr val="002060"/>
                </a:solidFill>
              </a:rPr>
              <a:t>Paradas específicas de seguridad en rutas foráneas para carga de combustible y servicios.</a:t>
            </a:r>
          </a:p>
          <a:p>
            <a:pPr marL="285750" lvl="0" indent="-285750" algn="just">
              <a:buFont typeface="Arial" panose="020B0604020202020204" pitchFamily="34" charset="0"/>
              <a:buChar char="•"/>
            </a:pPr>
            <a:r>
              <a:rPr lang="es-MX" sz="1600" dirty="0">
                <a:solidFill>
                  <a:srgbClr val="002060"/>
                </a:solidFill>
              </a:rPr>
              <a:t>Todas las rutas son confirmadas una vez concluido el servicio. </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944" y="7609803"/>
            <a:ext cx="2226211" cy="1481442"/>
          </a:xfrm>
          <a:prstGeom prst="rect">
            <a:avLst/>
          </a:prstGeom>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0" name="Conector recto 9"/>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11" name="CuadroTexto 10"/>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4204861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uadroTexto 4"/>
          <p:cNvSpPr txBox="1"/>
          <p:nvPr/>
        </p:nvSpPr>
        <p:spPr>
          <a:xfrm>
            <a:off x="131554" y="1384426"/>
            <a:ext cx="6523246" cy="923330"/>
          </a:xfrm>
          <a:prstGeom prst="rect">
            <a:avLst/>
          </a:prstGeom>
          <a:noFill/>
        </p:spPr>
        <p:txBody>
          <a:bodyPr wrap="square" rtlCol="0">
            <a:spAutoFit/>
          </a:bodyPr>
          <a:lstStyle/>
          <a:p>
            <a:pPr lvl="0" algn="just" defTabSz="914400">
              <a:defRPr/>
            </a:pPr>
            <a:r>
              <a:rPr lang="es-MX" b="1" kern="0" dirty="0">
                <a:solidFill>
                  <a:srgbClr val="002060"/>
                </a:solidFill>
                <a:latin typeface="+mj-lt"/>
                <a:cs typeface="Arial" panose="020B0604020202020204" pitchFamily="34" charset="0"/>
              </a:rPr>
              <a:t>UNIDADES CON SISTEMAS DE SEGURIDAD CON CAMARAS EXTERNAS, </a:t>
            </a:r>
            <a:r>
              <a:rPr lang="es-MX" b="1" kern="0" dirty="0" smtClean="0">
                <a:solidFill>
                  <a:srgbClr val="002060"/>
                </a:solidFill>
                <a:latin typeface="+mj-lt"/>
                <a:cs typeface="Arial" panose="020B0604020202020204" pitchFamily="34" charset="0"/>
              </a:rPr>
              <a:t>FRONTALES, </a:t>
            </a:r>
            <a:r>
              <a:rPr lang="es-MX" b="1" kern="0" dirty="0">
                <a:solidFill>
                  <a:srgbClr val="002060"/>
                </a:solidFill>
                <a:latin typeface="+mj-lt"/>
                <a:cs typeface="Arial" panose="020B0604020202020204" pitchFamily="34" charset="0"/>
              </a:rPr>
              <a:t>TRASERAS </a:t>
            </a:r>
            <a:r>
              <a:rPr lang="es-MX" b="1" kern="0" dirty="0" smtClean="0">
                <a:solidFill>
                  <a:srgbClr val="002060"/>
                </a:solidFill>
                <a:latin typeface="+mj-lt"/>
                <a:cs typeface="Arial" panose="020B0604020202020204" pitchFamily="34" charset="0"/>
              </a:rPr>
              <a:t>Y </a:t>
            </a:r>
            <a:r>
              <a:rPr lang="es-MX" b="1" kern="0" dirty="0">
                <a:solidFill>
                  <a:srgbClr val="002060"/>
                </a:solidFill>
                <a:latin typeface="+mj-lt"/>
                <a:cs typeface="Arial" panose="020B0604020202020204" pitchFamily="34" charset="0"/>
              </a:rPr>
              <a:t>CERRADURA CON APERTURA SATELITAL</a:t>
            </a:r>
          </a:p>
        </p:txBody>
      </p:sp>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t="34554"/>
          <a:stretch/>
        </p:blipFill>
        <p:spPr>
          <a:xfrm>
            <a:off x="2714854" y="2786565"/>
            <a:ext cx="1317018" cy="1532330"/>
          </a:xfrm>
          <a:prstGeom prst="rect">
            <a:avLst/>
          </a:prstGeom>
        </p:spPr>
      </p:pic>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t="8517" b="16929"/>
          <a:stretch/>
        </p:blipFill>
        <p:spPr>
          <a:xfrm>
            <a:off x="416005" y="2774310"/>
            <a:ext cx="1618434" cy="2145080"/>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4133" y="4612173"/>
            <a:ext cx="2544257" cy="1431144"/>
          </a:xfrm>
          <a:prstGeom prst="rect">
            <a:avLst/>
          </a:prstGeom>
        </p:spPr>
      </p:pic>
      <p:sp>
        <p:nvSpPr>
          <p:cNvPr id="11" name="Flecha arriba 10"/>
          <p:cNvSpPr/>
          <p:nvPr/>
        </p:nvSpPr>
        <p:spPr>
          <a:xfrm rot="15923980">
            <a:off x="3705387" y="4551289"/>
            <a:ext cx="272283" cy="273890"/>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002060"/>
              </a:solidFill>
              <a:effectLst/>
              <a:uLnTx/>
              <a:uFillTx/>
            </a:endParaRPr>
          </a:p>
        </p:txBody>
      </p:sp>
      <p:sp>
        <p:nvSpPr>
          <p:cNvPr id="15" name="Flecha arriba 14"/>
          <p:cNvSpPr/>
          <p:nvPr/>
        </p:nvSpPr>
        <p:spPr>
          <a:xfrm rot="15923980">
            <a:off x="3417494" y="2848380"/>
            <a:ext cx="238520" cy="246730"/>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002060"/>
              </a:solidFill>
              <a:effectLst/>
              <a:uLnTx/>
              <a:uFillTx/>
            </a:endParaRPr>
          </a:p>
        </p:txBody>
      </p:sp>
      <p:sp>
        <p:nvSpPr>
          <p:cNvPr id="16" name="Flecha arriba 15"/>
          <p:cNvSpPr/>
          <p:nvPr/>
        </p:nvSpPr>
        <p:spPr>
          <a:xfrm rot="20412213">
            <a:off x="1178423" y="3000247"/>
            <a:ext cx="213348" cy="191908"/>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002060"/>
              </a:solidFill>
              <a:effectLst/>
              <a:uLnTx/>
              <a:uFillTx/>
            </a:endParaRPr>
          </a:p>
        </p:txBody>
      </p:sp>
      <p:pic>
        <p:nvPicPr>
          <p:cNvPr id="18" name="Imagen 17"/>
          <p:cNvPicPr>
            <a:picLocks noChangeAspect="1"/>
          </p:cNvPicPr>
          <p:nvPr/>
        </p:nvPicPr>
        <p:blipFill rotWithShape="1">
          <a:blip r:embed="rId5">
            <a:extLst>
              <a:ext uri="{28A0092B-C50C-407E-A947-70E740481C1C}">
                <a14:useLocalDpi xmlns:a14="http://schemas.microsoft.com/office/drawing/2010/main" val="0"/>
              </a:ext>
            </a:extLst>
          </a:blip>
          <a:srcRect l="-1" t="15712" r="14758" b="6604"/>
          <a:stretch/>
        </p:blipFill>
        <p:spPr>
          <a:xfrm>
            <a:off x="4753724" y="6485833"/>
            <a:ext cx="2104276" cy="2556933"/>
          </a:xfrm>
          <a:prstGeom prst="rect">
            <a:avLst/>
          </a:prstGeom>
        </p:spPr>
      </p:pic>
      <p:pic>
        <p:nvPicPr>
          <p:cNvPr id="19" name="Imagen 18"/>
          <p:cNvPicPr>
            <a:picLocks noChangeAspect="1"/>
          </p:cNvPicPr>
          <p:nvPr/>
        </p:nvPicPr>
        <p:blipFill rotWithShape="1">
          <a:blip r:embed="rId6">
            <a:extLst>
              <a:ext uri="{28A0092B-C50C-407E-A947-70E740481C1C}">
                <a14:useLocalDpi xmlns:a14="http://schemas.microsoft.com/office/drawing/2010/main" val="0"/>
              </a:ext>
            </a:extLst>
          </a:blip>
          <a:srcRect t="196" r="21538" b="20227"/>
          <a:stretch/>
        </p:blipFill>
        <p:spPr>
          <a:xfrm>
            <a:off x="194318" y="6539823"/>
            <a:ext cx="1892746" cy="2559544"/>
          </a:xfrm>
          <a:prstGeom prst="rect">
            <a:avLst/>
          </a:prstGeom>
        </p:spPr>
      </p:pic>
      <p:pic>
        <p:nvPicPr>
          <p:cNvPr id="20" name="Imagen 19"/>
          <p:cNvPicPr>
            <a:picLocks noChangeAspect="1"/>
          </p:cNvPicPr>
          <p:nvPr/>
        </p:nvPicPr>
        <p:blipFill rotWithShape="1">
          <a:blip r:embed="rId7">
            <a:extLst>
              <a:ext uri="{28A0092B-C50C-407E-A947-70E740481C1C}">
                <a14:useLocalDpi xmlns:a14="http://schemas.microsoft.com/office/drawing/2010/main" val="0"/>
              </a:ext>
            </a:extLst>
          </a:blip>
          <a:srcRect t="3000" r="2673" b="23671"/>
          <a:stretch/>
        </p:blipFill>
        <p:spPr>
          <a:xfrm>
            <a:off x="2260589" y="6743019"/>
            <a:ext cx="2225548" cy="2235729"/>
          </a:xfrm>
          <a:prstGeom prst="rect">
            <a:avLst/>
          </a:prstGeom>
        </p:spPr>
      </p:pic>
      <p:sp>
        <p:nvSpPr>
          <p:cNvPr id="21" name="Flecha arriba 14"/>
          <p:cNvSpPr/>
          <p:nvPr/>
        </p:nvSpPr>
        <p:spPr>
          <a:xfrm rot="15923980">
            <a:off x="3651799" y="8044845"/>
            <a:ext cx="353947" cy="55744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002060"/>
              </a:solidFill>
              <a:effectLst/>
              <a:uLnTx/>
              <a:uFillTx/>
            </a:endParaRPr>
          </a:p>
        </p:txBody>
      </p:sp>
      <p:sp>
        <p:nvSpPr>
          <p:cNvPr id="2" name="Rectángulo 1"/>
          <p:cNvSpPr/>
          <p:nvPr/>
        </p:nvSpPr>
        <p:spPr>
          <a:xfrm>
            <a:off x="2763653" y="2314470"/>
            <a:ext cx="1342034" cy="369332"/>
          </a:xfrm>
          <a:prstGeom prst="rect">
            <a:avLst/>
          </a:prstGeom>
        </p:spPr>
        <p:txBody>
          <a:bodyPr wrap="none">
            <a:spAutoFit/>
          </a:bodyPr>
          <a:lstStyle/>
          <a:p>
            <a:r>
              <a:rPr lang="es-MX" b="1" dirty="0">
                <a:solidFill>
                  <a:srgbClr val="002060"/>
                </a:solidFill>
              </a:rPr>
              <a:t>CAMARAS</a:t>
            </a:r>
          </a:p>
        </p:txBody>
      </p:sp>
      <p:sp>
        <p:nvSpPr>
          <p:cNvPr id="3" name="Rectángulo 2"/>
          <p:cNvSpPr/>
          <p:nvPr/>
        </p:nvSpPr>
        <p:spPr>
          <a:xfrm>
            <a:off x="2140493" y="6170491"/>
            <a:ext cx="2465740" cy="369332"/>
          </a:xfrm>
          <a:prstGeom prst="rect">
            <a:avLst/>
          </a:prstGeom>
        </p:spPr>
        <p:txBody>
          <a:bodyPr wrap="none">
            <a:spAutoFit/>
          </a:bodyPr>
          <a:lstStyle/>
          <a:p>
            <a:r>
              <a:rPr lang="es-MX" b="1" dirty="0">
                <a:solidFill>
                  <a:srgbClr val="002060"/>
                </a:solidFill>
              </a:rPr>
              <a:t>CHAPAS ELECTRICAS</a:t>
            </a:r>
          </a:p>
        </p:txBody>
      </p:sp>
      <p:pic>
        <p:nvPicPr>
          <p:cNvPr id="24" name="Imagen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4578" y="2786565"/>
            <a:ext cx="1669922" cy="1780052"/>
          </a:xfrm>
          <a:prstGeom prst="rect">
            <a:avLst/>
          </a:prstGeom>
        </p:spPr>
      </p:pic>
      <p:sp>
        <p:nvSpPr>
          <p:cNvPr id="25" name="Flecha arriba 24"/>
          <p:cNvSpPr/>
          <p:nvPr/>
        </p:nvSpPr>
        <p:spPr>
          <a:xfrm>
            <a:off x="5634992" y="3101276"/>
            <a:ext cx="309093" cy="321972"/>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rgbClr val="002060"/>
              </a:solidFill>
              <a:effectLst/>
              <a:uLnTx/>
              <a:uFillTx/>
            </a:endParaRPr>
          </a:p>
        </p:txBody>
      </p:sp>
      <p:pic>
        <p:nvPicPr>
          <p:cNvPr id="22"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27" name="CuadroTexto 26"/>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166160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500"/>
                                        <p:tgtEl>
                                          <p:spTgt spid="11"/>
                                        </p:tgtEl>
                                      </p:cBhvr>
                                    </p:animEffect>
                                    <p:anim calcmode="lin" valueType="num">
                                      <p:cBhvr>
                                        <p:cTn id="27" dur="1500" fill="hold"/>
                                        <p:tgtEl>
                                          <p:spTgt spid="11"/>
                                        </p:tgtEl>
                                        <p:attrNameLst>
                                          <p:attrName>ppt_x</p:attrName>
                                        </p:attrNameLst>
                                      </p:cBhvr>
                                      <p:tavLst>
                                        <p:tav tm="0">
                                          <p:val>
                                            <p:strVal val="#ppt_x"/>
                                          </p:val>
                                        </p:tav>
                                        <p:tav tm="100000">
                                          <p:val>
                                            <p:strVal val="#ppt_x"/>
                                          </p:val>
                                        </p:tav>
                                      </p:tavLst>
                                    </p:anim>
                                    <p:anim calcmode="lin" valueType="num">
                                      <p:cBhvr>
                                        <p:cTn id="28" dur="15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500"/>
                                        <p:tgtEl>
                                          <p:spTgt spid="15"/>
                                        </p:tgtEl>
                                      </p:cBhvr>
                                    </p:animEffect>
                                    <p:anim calcmode="lin" valueType="num">
                                      <p:cBhvr>
                                        <p:cTn id="32" dur="1500" fill="hold"/>
                                        <p:tgtEl>
                                          <p:spTgt spid="15"/>
                                        </p:tgtEl>
                                        <p:attrNameLst>
                                          <p:attrName>ppt_x</p:attrName>
                                        </p:attrNameLst>
                                      </p:cBhvr>
                                      <p:tavLst>
                                        <p:tav tm="0">
                                          <p:val>
                                            <p:strVal val="#ppt_x"/>
                                          </p:val>
                                        </p:tav>
                                        <p:tav tm="100000">
                                          <p:val>
                                            <p:strVal val="#ppt_x"/>
                                          </p:val>
                                        </p:tav>
                                      </p:tavLst>
                                    </p:anim>
                                    <p:anim calcmode="lin" valueType="num">
                                      <p:cBhvr>
                                        <p:cTn id="33" dur="15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500"/>
                                        <p:tgtEl>
                                          <p:spTgt spid="16"/>
                                        </p:tgtEl>
                                      </p:cBhvr>
                                    </p:animEffect>
                                    <p:anim calcmode="lin" valueType="num">
                                      <p:cBhvr>
                                        <p:cTn id="37" dur="1500" fill="hold"/>
                                        <p:tgtEl>
                                          <p:spTgt spid="16"/>
                                        </p:tgtEl>
                                        <p:attrNameLst>
                                          <p:attrName>ppt_x</p:attrName>
                                        </p:attrNameLst>
                                      </p:cBhvr>
                                      <p:tavLst>
                                        <p:tav tm="0">
                                          <p:val>
                                            <p:strVal val="#ppt_x"/>
                                          </p:val>
                                        </p:tav>
                                        <p:tav tm="100000">
                                          <p:val>
                                            <p:strVal val="#ppt_x"/>
                                          </p:val>
                                        </p:tav>
                                      </p:tavLst>
                                    </p:anim>
                                    <p:anim calcmode="lin" valueType="num">
                                      <p:cBhvr>
                                        <p:cTn id="38" dur="1500" fill="hold"/>
                                        <p:tgtEl>
                                          <p:spTgt spid="16"/>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6" presetClass="entr" presetSubtype="16"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circle(in)">
                                      <p:cBhvr>
                                        <p:cTn id="42" dur="2000"/>
                                        <p:tgtEl>
                                          <p:spTgt spid="19"/>
                                        </p:tgtEl>
                                      </p:cBhvr>
                                    </p:animEffect>
                                  </p:childTnLst>
                                </p:cTn>
                              </p:par>
                            </p:childTnLst>
                          </p:cTn>
                        </p:par>
                        <p:par>
                          <p:cTn id="43" fill="hold">
                            <p:stCondLst>
                              <p:cond delay="3500"/>
                            </p:stCondLst>
                            <p:childTnLst>
                              <p:par>
                                <p:cTn id="44" presetID="6" presetClass="entr" presetSubtype="16"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circle(in)">
                                      <p:cBhvr>
                                        <p:cTn id="46" dur="2000"/>
                                        <p:tgtEl>
                                          <p:spTgt spid="18"/>
                                        </p:tgtEl>
                                      </p:cBhvr>
                                    </p:animEffect>
                                  </p:childTnLst>
                                </p:cTn>
                              </p:par>
                            </p:childTnLst>
                          </p:cTn>
                        </p:par>
                        <p:par>
                          <p:cTn id="47" fill="hold">
                            <p:stCondLst>
                              <p:cond delay="5500"/>
                            </p:stCondLst>
                            <p:childTnLst>
                              <p:par>
                                <p:cTn id="48" presetID="6" presetClass="entr" presetSubtype="16"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circle(in)">
                                      <p:cBhvr>
                                        <p:cTn id="50" dur="20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childTnLst>
                          </p:cTn>
                        </p:par>
                        <p:par>
                          <p:cTn id="58" fill="hold">
                            <p:stCondLst>
                              <p:cond delay="1000"/>
                            </p:stCondLst>
                            <p:childTnLst>
                              <p:par>
                                <p:cTn id="59" presetID="42" presetClass="entr" presetSubtype="0" fill="hold" nodeType="after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fade">
                                      <p:cBhvr>
                                        <p:cTn id="61" dur="1000"/>
                                        <p:tgtEl>
                                          <p:spTgt spid="24"/>
                                        </p:tgtEl>
                                      </p:cBhvr>
                                    </p:animEffect>
                                    <p:anim calcmode="lin" valueType="num">
                                      <p:cBhvr>
                                        <p:cTn id="62" dur="1000" fill="hold"/>
                                        <p:tgtEl>
                                          <p:spTgt spid="24"/>
                                        </p:tgtEl>
                                        <p:attrNameLst>
                                          <p:attrName>ppt_x</p:attrName>
                                        </p:attrNameLst>
                                      </p:cBhvr>
                                      <p:tavLst>
                                        <p:tav tm="0">
                                          <p:val>
                                            <p:strVal val="#ppt_x"/>
                                          </p:val>
                                        </p:tav>
                                        <p:tav tm="100000">
                                          <p:val>
                                            <p:strVal val="#ppt_x"/>
                                          </p:val>
                                        </p:tav>
                                      </p:tavLst>
                                    </p:anim>
                                    <p:anim calcmode="lin" valueType="num">
                                      <p:cBhvr>
                                        <p:cTn id="63" dur="1000" fill="hold"/>
                                        <p:tgtEl>
                                          <p:spTgt spid="24"/>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500"/>
                                        <p:tgtEl>
                                          <p:spTgt spid="25"/>
                                        </p:tgtEl>
                                      </p:cBhvr>
                                    </p:animEffect>
                                    <p:anim calcmode="lin" valueType="num">
                                      <p:cBhvr>
                                        <p:cTn id="67" dur="1500" fill="hold"/>
                                        <p:tgtEl>
                                          <p:spTgt spid="25"/>
                                        </p:tgtEl>
                                        <p:attrNameLst>
                                          <p:attrName>ppt_x</p:attrName>
                                        </p:attrNameLst>
                                      </p:cBhvr>
                                      <p:tavLst>
                                        <p:tav tm="0">
                                          <p:val>
                                            <p:strVal val="#ppt_x"/>
                                          </p:val>
                                        </p:tav>
                                        <p:tav tm="100000">
                                          <p:val>
                                            <p:strVal val="#ppt_x"/>
                                          </p:val>
                                        </p:tav>
                                      </p:tavLst>
                                    </p:anim>
                                    <p:anim calcmode="lin" valueType="num">
                                      <p:cBhvr>
                                        <p:cTn id="68" dur="1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6" grpId="0" animBg="1"/>
      <p:bldP spid="21"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uadroTexto 5"/>
          <p:cNvSpPr txBox="1"/>
          <p:nvPr/>
        </p:nvSpPr>
        <p:spPr>
          <a:xfrm>
            <a:off x="1879365" y="1123364"/>
            <a:ext cx="5010540" cy="400110"/>
          </a:xfrm>
          <a:prstGeom prst="rect">
            <a:avLst/>
          </a:prstGeom>
          <a:noFill/>
        </p:spPr>
        <p:txBody>
          <a:bodyPr wrap="square" rtlCol="0">
            <a:spAutoFit/>
          </a:bodyPr>
          <a:lstStyle/>
          <a:p>
            <a:pPr algn="ctr"/>
            <a:r>
              <a:rPr lang="es-MX" sz="2000" b="1" dirty="0" smtClean="0">
                <a:solidFill>
                  <a:srgbClr val="002060"/>
                </a:solidFill>
                <a:latin typeface="+mj-lt"/>
                <a:cs typeface="Arial" panose="020B0604020202020204" pitchFamily="34" charset="0"/>
              </a:rPr>
              <a:t>UNIDADES CAPACIDAD VARIABLE</a:t>
            </a:r>
            <a:endParaRPr lang="es-MX" sz="2000" b="1" dirty="0">
              <a:solidFill>
                <a:srgbClr val="002060"/>
              </a:solidFill>
              <a:latin typeface="+mj-lt"/>
              <a:cs typeface="Arial" panose="020B0604020202020204" pitchFamily="34" charset="0"/>
            </a:endParaRPr>
          </a:p>
        </p:txBody>
      </p:sp>
      <p:pic>
        <p:nvPicPr>
          <p:cNvPr id="8" name="Imagen 7" descr="F:\cinthia camionetas\20140415_125235.jpg"/>
          <p:cNvPicPr/>
          <p:nvPr/>
        </p:nvPicPr>
        <p:blipFill rotWithShape="1">
          <a:blip r:embed="rId2" cstate="print">
            <a:extLst>
              <a:ext uri="{28A0092B-C50C-407E-A947-70E740481C1C}">
                <a14:useLocalDpi xmlns:a14="http://schemas.microsoft.com/office/drawing/2010/main" val="0"/>
              </a:ext>
            </a:extLst>
          </a:blip>
          <a:srcRect l="22718" b="26056"/>
          <a:stretch/>
        </p:blipFill>
        <p:spPr bwMode="auto">
          <a:xfrm>
            <a:off x="123861" y="3304324"/>
            <a:ext cx="2700722" cy="1623319"/>
          </a:xfrm>
          <a:prstGeom prst="rect">
            <a:avLst/>
          </a:prstGeom>
          <a:noFill/>
          <a:ln>
            <a:noFill/>
          </a:ln>
          <a:extLst>
            <a:ext uri="{53640926-AAD7-44D8-BBD7-CCE9431645EC}">
              <a14:shadowObscured xmlns:a14="http://schemas.microsoft.com/office/drawing/2010/main"/>
            </a:ext>
          </a:extLst>
        </p:spPr>
      </p:pic>
      <p:pic>
        <p:nvPicPr>
          <p:cNvPr id="9" name="Imagen 8" descr="F:\cinthia camionetas\IMG_2907.JPG"/>
          <p:cNvPicPr/>
          <p:nvPr/>
        </p:nvPicPr>
        <p:blipFill rotWithShape="1">
          <a:blip r:embed="rId3" cstate="print">
            <a:extLst>
              <a:ext uri="{28A0092B-C50C-407E-A947-70E740481C1C}">
                <a14:useLocalDpi xmlns:a14="http://schemas.microsoft.com/office/drawing/2010/main" val="0"/>
              </a:ext>
            </a:extLst>
          </a:blip>
          <a:srcRect l="14615" t="1624" r="12581" b="14920"/>
          <a:stretch/>
        </p:blipFill>
        <p:spPr bwMode="auto">
          <a:xfrm>
            <a:off x="3521920" y="6858322"/>
            <a:ext cx="2612205" cy="1745016"/>
          </a:xfrm>
          <a:prstGeom prst="rect">
            <a:avLst/>
          </a:prstGeom>
          <a:noFill/>
          <a:ln>
            <a:noFill/>
          </a:ln>
          <a:extLst>
            <a:ext uri="{53640926-AAD7-44D8-BBD7-CCE9431645EC}">
              <a14:shadowObscured xmlns:a14="http://schemas.microsoft.com/office/drawing/2010/main"/>
            </a:ext>
          </a:extLst>
        </p:spPr>
      </p:pic>
      <p:pic>
        <p:nvPicPr>
          <p:cNvPr id="10" name="Imagen 9" descr="F:\cinthia camionetas\20130919_171951.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771" y="5288783"/>
            <a:ext cx="2443812" cy="1766534"/>
          </a:xfrm>
          <a:prstGeom prst="rect">
            <a:avLst/>
          </a:prstGeom>
          <a:noFill/>
          <a:ln>
            <a:noFill/>
          </a:ln>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0236" y="1614183"/>
            <a:ext cx="4050686" cy="1589703"/>
          </a:xfrm>
          <a:prstGeom prst="rect">
            <a:avLst/>
          </a:prstGeom>
        </p:spPr>
      </p:pic>
      <p:pic>
        <p:nvPicPr>
          <p:cNvPr id="15" name="Imagen 14"/>
          <p:cNvPicPr>
            <a:picLocks noChangeAspect="1"/>
          </p:cNvPicPr>
          <p:nvPr/>
        </p:nvPicPr>
        <p:blipFill>
          <a:blip r:embed="rId6"/>
          <a:stretch>
            <a:fillRect/>
          </a:stretch>
        </p:blipFill>
        <p:spPr>
          <a:xfrm>
            <a:off x="3207308" y="5288783"/>
            <a:ext cx="3241431" cy="1372543"/>
          </a:xfrm>
          <a:prstGeom prst="rect">
            <a:avLst/>
          </a:prstGeom>
        </p:spPr>
      </p:pic>
      <p:pic>
        <p:nvPicPr>
          <p:cNvPr id="16" name="Imagen 15"/>
          <p:cNvPicPr>
            <a:picLocks noChangeAspect="1"/>
          </p:cNvPicPr>
          <p:nvPr/>
        </p:nvPicPr>
        <p:blipFill>
          <a:blip r:embed="rId7"/>
          <a:stretch>
            <a:fillRect/>
          </a:stretch>
        </p:blipFill>
        <p:spPr>
          <a:xfrm>
            <a:off x="166853" y="7273422"/>
            <a:ext cx="3069405" cy="1820061"/>
          </a:xfrm>
          <a:prstGeom prst="rect">
            <a:avLst/>
          </a:prstGeom>
        </p:spPr>
      </p:pic>
      <p:pic>
        <p:nvPicPr>
          <p:cNvPr id="17" name="Imagen 16"/>
          <p:cNvPicPr>
            <a:picLocks noChangeAspect="1"/>
          </p:cNvPicPr>
          <p:nvPr/>
        </p:nvPicPr>
        <p:blipFill>
          <a:blip r:embed="rId8"/>
          <a:stretch>
            <a:fillRect/>
          </a:stretch>
        </p:blipFill>
        <p:spPr>
          <a:xfrm>
            <a:off x="3207308" y="3327710"/>
            <a:ext cx="3124891" cy="1759265"/>
          </a:xfrm>
          <a:prstGeom prst="rect">
            <a:avLst/>
          </a:prstGeom>
        </p:spPr>
      </p:pic>
      <p:pic>
        <p:nvPicPr>
          <p:cNvPr id="18"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20" name="Conector recto 19"/>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21" name="CuadroTexto 20"/>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4163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28565 0.00295 L -4.81481E-6 0 " pathEditMode="relative" rAng="0" ptsTypes="AA">
                                      <p:cBhvr>
                                        <p:cTn id="6" dur="2000" fill="hold"/>
                                        <p:tgtEl>
                                          <p:spTgt spid="8"/>
                                        </p:tgtEl>
                                        <p:attrNameLst>
                                          <p:attrName>ppt_x</p:attrName>
                                          <p:attrName>ppt_y</p:attrName>
                                        </p:attrNameLst>
                                      </p:cBhvr>
                                      <p:rCtr x="-14282" y="-1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0278 -0.16997 L 2.59259E-6 1.94444E-6 " pathEditMode="relative" rAng="0" ptsTypes="AA">
                                      <p:cBhvr>
                                        <p:cTn id="10" dur="2000" fill="hold"/>
                                        <p:tgtEl>
                                          <p:spTgt spid="11"/>
                                        </p:tgtEl>
                                        <p:attrNameLst>
                                          <p:attrName>ppt_x</p:attrName>
                                          <p:attrName>ppt_y</p:attrName>
                                        </p:attrNameLst>
                                      </p:cBhvr>
                                      <p:rCtr x="-15139" y="8490"/>
                                    </p:animMotion>
                                  </p:childTnLst>
                                </p:cTn>
                              </p:par>
                            </p:childTnLst>
                          </p:cTn>
                        </p:par>
                        <p:par>
                          <p:cTn id="11" fill="hold">
                            <p:stCondLst>
                              <p:cond delay="2000"/>
                            </p:stCondLst>
                            <p:childTnLst>
                              <p:par>
                                <p:cTn id="12" presetID="42" presetClass="path" presetSubtype="0" accel="50000" decel="50000" fill="hold" nodeType="afterEffect">
                                  <p:stCondLst>
                                    <p:cond delay="0"/>
                                  </p:stCondLst>
                                  <p:childTnLst>
                                    <p:animMotion origin="layout" path="M -0.06041 0.22292 L -4.81481E-6 1.11022E-16 " pathEditMode="relative" rAng="0" ptsTypes="AA">
                                      <p:cBhvr>
                                        <p:cTn id="13" dur="2000" fill="hold"/>
                                        <p:tgtEl>
                                          <p:spTgt spid="10"/>
                                        </p:tgtEl>
                                        <p:attrNameLst>
                                          <p:attrName>ppt_x</p:attrName>
                                          <p:attrName>ppt_y</p:attrName>
                                        </p:attrNameLst>
                                      </p:cBhvr>
                                      <p:rCtr x="3009" y="-11146"/>
                                    </p:animMotion>
                                  </p:childTnLst>
                                </p:cTn>
                              </p:par>
                            </p:childTnLst>
                          </p:cTn>
                        </p:par>
                        <p:par>
                          <p:cTn id="14" fill="hold">
                            <p:stCondLst>
                              <p:cond delay="4000"/>
                            </p:stCondLst>
                            <p:childTnLst>
                              <p:par>
                                <p:cTn id="15" presetID="42" presetClass="path" presetSubtype="0" accel="50000" decel="50000" fill="hold" nodeType="afterEffect">
                                  <p:stCondLst>
                                    <p:cond delay="0"/>
                                  </p:stCondLst>
                                  <p:childTnLst>
                                    <p:animMotion origin="layout" path="M 0.15486 -0.1375 L -0.00047 -0.00225 " pathEditMode="relative" rAng="0" ptsTypes="AA">
                                      <p:cBhvr>
                                        <p:cTn id="16" dur="2000" fill="hold"/>
                                        <p:tgtEl>
                                          <p:spTgt spid="9"/>
                                        </p:tgtEl>
                                        <p:attrNameLst>
                                          <p:attrName>ppt_x</p:attrName>
                                          <p:attrName>ppt_y</p:attrName>
                                        </p:attrNameLst>
                                      </p:cBhvr>
                                      <p:rCtr x="-7778" y="67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uadroTexto 5"/>
          <p:cNvSpPr txBox="1"/>
          <p:nvPr/>
        </p:nvSpPr>
        <p:spPr>
          <a:xfrm>
            <a:off x="2108718" y="1085913"/>
            <a:ext cx="4749283" cy="400110"/>
          </a:xfrm>
          <a:prstGeom prst="rect">
            <a:avLst/>
          </a:prstGeom>
          <a:noFill/>
        </p:spPr>
        <p:txBody>
          <a:bodyPr wrap="square" rtlCol="0">
            <a:spAutoFit/>
          </a:bodyPr>
          <a:lstStyle/>
          <a:p>
            <a:pPr algn="ctr"/>
            <a:r>
              <a:rPr lang="es-MX" sz="2000" b="1" dirty="0">
                <a:solidFill>
                  <a:srgbClr val="002060"/>
                </a:solidFill>
                <a:latin typeface="+mj-lt"/>
                <a:cs typeface="Arial" panose="020B0604020202020204" pitchFamily="34" charset="0"/>
              </a:rPr>
              <a:t>UNIDADES CAPACIDAD VARIABLE</a:t>
            </a:r>
          </a:p>
        </p:txBody>
      </p:sp>
      <p:pic>
        <p:nvPicPr>
          <p:cNvPr id="9" name="Imagen 8"/>
          <p:cNvPicPr>
            <a:picLocks noChangeAspect="1"/>
          </p:cNvPicPr>
          <p:nvPr/>
        </p:nvPicPr>
        <p:blipFill>
          <a:blip r:embed="rId2"/>
          <a:stretch>
            <a:fillRect/>
          </a:stretch>
        </p:blipFill>
        <p:spPr>
          <a:xfrm>
            <a:off x="547532" y="6736352"/>
            <a:ext cx="4226649" cy="2133137"/>
          </a:xfrm>
          <a:prstGeom prst="rect">
            <a:avLst/>
          </a:prstGeom>
        </p:spPr>
      </p:pic>
      <p:pic>
        <p:nvPicPr>
          <p:cNvPr id="10" name="Imagen 9"/>
          <p:cNvPicPr>
            <a:picLocks noChangeAspect="1"/>
          </p:cNvPicPr>
          <p:nvPr/>
        </p:nvPicPr>
        <p:blipFill>
          <a:blip r:embed="rId3"/>
          <a:stretch>
            <a:fillRect/>
          </a:stretch>
        </p:blipFill>
        <p:spPr>
          <a:xfrm>
            <a:off x="3620993" y="2485497"/>
            <a:ext cx="3202121" cy="1685697"/>
          </a:xfrm>
          <a:prstGeom prst="rect">
            <a:avLst/>
          </a:prstGeom>
        </p:spPr>
      </p:pic>
      <p:pic>
        <p:nvPicPr>
          <p:cNvPr id="11" name="Imagen 10"/>
          <p:cNvPicPr>
            <a:picLocks noChangeAspect="1"/>
          </p:cNvPicPr>
          <p:nvPr/>
        </p:nvPicPr>
        <p:blipFill rotWithShape="1">
          <a:blip r:embed="rId4">
            <a:extLst>
              <a:ext uri="{28A0092B-C50C-407E-A947-70E740481C1C}">
                <a14:useLocalDpi xmlns:a14="http://schemas.microsoft.com/office/drawing/2010/main" val="0"/>
              </a:ext>
            </a:extLst>
          </a:blip>
          <a:srcRect t="26110" b="18217"/>
          <a:stretch/>
        </p:blipFill>
        <p:spPr>
          <a:xfrm>
            <a:off x="643944" y="3462895"/>
            <a:ext cx="2518465" cy="1151793"/>
          </a:xfrm>
          <a:prstGeom prst="rect">
            <a:avLst/>
          </a:prstGeom>
        </p:spPr>
      </p:pic>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3486" y="4493035"/>
            <a:ext cx="2032641" cy="2032641"/>
          </a:xfrm>
          <a:prstGeom prst="rect">
            <a:avLst/>
          </a:prstGeom>
        </p:spPr>
      </p:pic>
      <p:pic>
        <p:nvPicPr>
          <p:cNvPr id="16" name="Imagen 15"/>
          <p:cNvPicPr>
            <a:picLocks noChangeAspect="1"/>
          </p:cNvPicPr>
          <p:nvPr/>
        </p:nvPicPr>
        <p:blipFill>
          <a:blip r:embed="rId6"/>
          <a:stretch>
            <a:fillRect/>
          </a:stretch>
        </p:blipFill>
        <p:spPr>
          <a:xfrm>
            <a:off x="50799" y="1558138"/>
            <a:ext cx="3445258" cy="1744486"/>
          </a:xfrm>
          <a:prstGeom prst="rect">
            <a:avLst/>
          </a:prstGeom>
        </p:spPr>
      </p:pic>
      <p:pic>
        <p:nvPicPr>
          <p:cNvPr id="17" name="Imagen 16"/>
          <p:cNvPicPr>
            <a:picLocks noChangeAspect="1"/>
          </p:cNvPicPr>
          <p:nvPr/>
        </p:nvPicPr>
        <p:blipFill>
          <a:blip r:embed="rId7"/>
          <a:stretch>
            <a:fillRect/>
          </a:stretch>
        </p:blipFill>
        <p:spPr>
          <a:xfrm>
            <a:off x="372172" y="4774959"/>
            <a:ext cx="3538892" cy="1913688"/>
          </a:xfrm>
          <a:prstGeom prst="rect">
            <a:avLst/>
          </a:prstGeom>
        </p:spPr>
      </p:pic>
      <p:pic>
        <p:nvPicPr>
          <p:cNvPr id="18"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20" name="Conector recto 19"/>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21" name="CuadroTexto 20"/>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1118554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circle(in)">
                                      <p:cBhvr>
                                        <p:cTn id="11"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uadroTexto 5"/>
          <p:cNvSpPr txBox="1"/>
          <p:nvPr/>
        </p:nvSpPr>
        <p:spPr>
          <a:xfrm>
            <a:off x="2264575" y="1050275"/>
            <a:ext cx="4711959" cy="400110"/>
          </a:xfrm>
          <a:prstGeom prst="rect">
            <a:avLst/>
          </a:prstGeom>
          <a:noFill/>
        </p:spPr>
        <p:txBody>
          <a:bodyPr wrap="square" rtlCol="0">
            <a:spAutoFit/>
          </a:bodyPr>
          <a:lstStyle/>
          <a:p>
            <a:pPr algn="ctr"/>
            <a:r>
              <a:rPr lang="es-MX" sz="2000" b="1" dirty="0">
                <a:solidFill>
                  <a:srgbClr val="002060"/>
                </a:solidFill>
                <a:latin typeface="+mj-lt"/>
                <a:cs typeface="Arial" panose="020B0604020202020204" pitchFamily="34" charset="0"/>
              </a:rPr>
              <a:t>UNIDADES CAPACIDAD VARIABLE</a:t>
            </a:r>
          </a:p>
        </p:txBody>
      </p:sp>
      <p:pic>
        <p:nvPicPr>
          <p:cNvPr id="8" name="Imagen 7" descr="F:\cinthia camionetas\IMG_2897.JPG"/>
          <p:cNvPicPr/>
          <p:nvPr/>
        </p:nvPicPr>
        <p:blipFill rotWithShape="1">
          <a:blip r:embed="rId2" cstate="print">
            <a:extLst>
              <a:ext uri="{28A0092B-C50C-407E-A947-70E740481C1C}">
                <a14:useLocalDpi xmlns:a14="http://schemas.microsoft.com/office/drawing/2010/main" val="0"/>
              </a:ext>
            </a:extLst>
          </a:blip>
          <a:srcRect r="15463" b="21173"/>
          <a:stretch/>
        </p:blipFill>
        <p:spPr bwMode="auto">
          <a:xfrm>
            <a:off x="350030" y="1427622"/>
            <a:ext cx="2655884" cy="1610039"/>
          </a:xfrm>
          <a:prstGeom prst="rect">
            <a:avLst/>
          </a:prstGeom>
          <a:noFill/>
          <a:ln>
            <a:noFill/>
          </a:ln>
          <a:extLst>
            <a:ext uri="{53640926-AAD7-44D8-BBD7-CCE9431645EC}">
              <a14:shadowObscured xmlns:a14="http://schemas.microsoft.com/office/drawing/2010/main"/>
            </a:ext>
          </a:extLst>
        </p:spPr>
      </p:pic>
      <p:pic>
        <p:nvPicPr>
          <p:cNvPr id="9" name="Imagen 8" descr="F:\cinthia camionetas\IMG_2908.JPG"/>
          <p:cNvPicPr/>
          <p:nvPr/>
        </p:nvPicPr>
        <p:blipFill rotWithShape="1">
          <a:blip r:embed="rId3" cstate="print">
            <a:extLst>
              <a:ext uri="{28A0092B-C50C-407E-A947-70E740481C1C}">
                <a14:useLocalDpi xmlns:a14="http://schemas.microsoft.com/office/drawing/2010/main" val="0"/>
              </a:ext>
            </a:extLst>
          </a:blip>
          <a:srcRect r="34534" b="11002"/>
          <a:stretch/>
        </p:blipFill>
        <p:spPr bwMode="auto">
          <a:xfrm>
            <a:off x="3627322" y="1603975"/>
            <a:ext cx="2368107" cy="1729798"/>
          </a:xfrm>
          <a:prstGeom prst="rect">
            <a:avLst/>
          </a:prstGeom>
          <a:noFill/>
          <a:ln>
            <a:noFill/>
          </a:ln>
          <a:extLst>
            <a:ext uri="{53640926-AAD7-44D8-BBD7-CCE9431645EC}">
              <a14:shadowObscured xmlns:a14="http://schemas.microsoft.com/office/drawing/2010/main"/>
            </a:ext>
          </a:extLst>
        </p:spPr>
      </p:pic>
      <p:pic>
        <p:nvPicPr>
          <p:cNvPr id="10" name="Imagen 9" descr="F:\cinthia camionetas\IMG_2910.JPG"/>
          <p:cNvPicPr/>
          <p:nvPr/>
        </p:nvPicPr>
        <p:blipFill rotWithShape="1">
          <a:blip r:embed="rId4" cstate="print">
            <a:extLst>
              <a:ext uri="{28A0092B-C50C-407E-A947-70E740481C1C}">
                <a14:useLocalDpi xmlns:a14="http://schemas.microsoft.com/office/drawing/2010/main" val="0"/>
              </a:ext>
            </a:extLst>
          </a:blip>
          <a:srcRect t="29662" b="25135"/>
          <a:stretch/>
        </p:blipFill>
        <p:spPr bwMode="auto">
          <a:xfrm>
            <a:off x="151983" y="6912339"/>
            <a:ext cx="6443664" cy="2073498"/>
          </a:xfrm>
          <a:prstGeom prst="rect">
            <a:avLst/>
          </a:prstGeom>
          <a:noFill/>
          <a:ln>
            <a:noFill/>
          </a:ln>
          <a:extLst>
            <a:ext uri="{53640926-AAD7-44D8-BBD7-CCE9431645EC}">
              <a14:shadowObscured xmlns:a14="http://schemas.microsoft.com/office/drawing/2010/main"/>
            </a:ext>
          </a:extLst>
        </p:spPr>
      </p:pic>
      <p:pic>
        <p:nvPicPr>
          <p:cNvPr id="11" name="Imagen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087" y="3099970"/>
            <a:ext cx="2894728" cy="1628284"/>
          </a:xfrm>
          <a:prstGeom prst="rect">
            <a:avLst/>
          </a:prstGeom>
        </p:spPr>
      </p:pic>
      <p:pic>
        <p:nvPicPr>
          <p:cNvPr id="15" name="Imagen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0156" y="3938960"/>
            <a:ext cx="2756676" cy="2136958"/>
          </a:xfrm>
          <a:prstGeom prst="rect">
            <a:avLst/>
          </a:prstGeom>
        </p:spPr>
      </p:pic>
      <p:pic>
        <p:nvPicPr>
          <p:cNvPr id="16" name="Imagen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83" y="4714579"/>
            <a:ext cx="3612446" cy="2032001"/>
          </a:xfrm>
          <a:prstGeom prst="rect">
            <a:avLst/>
          </a:prstGeom>
        </p:spPr>
      </p:pic>
      <p:pic>
        <p:nvPicPr>
          <p:cNvPr id="17"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9" name="Conector recto 18"/>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20" name="CuadroTexto 19"/>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2857933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heel(1)">
                                      <p:cBhvr>
                                        <p:cTn id="13" dur="2000"/>
                                        <p:tgtEl>
                                          <p:spTgt spid="11"/>
                                        </p:tgtEl>
                                      </p:cBhvr>
                                    </p:animEffect>
                                  </p:childTnLst>
                                </p:cTn>
                              </p:par>
                            </p:childTnLst>
                          </p:cTn>
                        </p:par>
                        <p:par>
                          <p:cTn id="14" fill="hold">
                            <p:stCondLst>
                              <p:cond delay="3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2000" fill="hold"/>
                                        <p:tgtEl>
                                          <p:spTgt spid="9"/>
                                        </p:tgtEl>
                                        <p:attrNameLst>
                                          <p:attrName>ppt_w</p:attrName>
                                        </p:attrNameLst>
                                      </p:cBhvr>
                                      <p:tavLst>
                                        <p:tav tm="0">
                                          <p:val>
                                            <p:fltVal val="0"/>
                                          </p:val>
                                        </p:tav>
                                        <p:tav tm="100000">
                                          <p:val>
                                            <p:strVal val="#ppt_w"/>
                                          </p:val>
                                        </p:tav>
                                      </p:tavLst>
                                    </p:anim>
                                    <p:anim calcmode="lin" valueType="num">
                                      <p:cBhvr>
                                        <p:cTn id="18" dur="2000" fill="hold"/>
                                        <p:tgtEl>
                                          <p:spTgt spid="9"/>
                                        </p:tgtEl>
                                        <p:attrNameLst>
                                          <p:attrName>ppt_h</p:attrName>
                                        </p:attrNameLst>
                                      </p:cBhvr>
                                      <p:tavLst>
                                        <p:tav tm="0">
                                          <p:val>
                                            <p:fltVal val="0"/>
                                          </p:val>
                                        </p:tav>
                                        <p:tav tm="100000">
                                          <p:val>
                                            <p:strVal val="#ppt_h"/>
                                          </p:val>
                                        </p:tav>
                                      </p:tavLst>
                                    </p:anim>
                                    <p:animEffect transition="in" filter="fade">
                                      <p:cBhvr>
                                        <p:cTn id="19" dur="2000"/>
                                        <p:tgtEl>
                                          <p:spTgt spid="9"/>
                                        </p:tgtEl>
                                      </p:cBhvr>
                                    </p:animEffect>
                                  </p:childTnLst>
                                </p:cTn>
                              </p:par>
                            </p:childTnLst>
                          </p:cTn>
                        </p:par>
                        <p:par>
                          <p:cTn id="20" fill="hold">
                            <p:stCondLst>
                              <p:cond delay="50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anim calcmode="lin" valueType="num">
                                      <p:cBhvr>
                                        <p:cTn id="24" dur="2000" fill="hold"/>
                                        <p:tgtEl>
                                          <p:spTgt spid="10"/>
                                        </p:tgtEl>
                                        <p:attrNameLst>
                                          <p:attrName>ppt_x</p:attrName>
                                        </p:attrNameLst>
                                      </p:cBhvr>
                                      <p:tavLst>
                                        <p:tav tm="0">
                                          <p:val>
                                            <p:strVal val="#ppt_x"/>
                                          </p:val>
                                        </p:tav>
                                        <p:tav tm="100000">
                                          <p:val>
                                            <p:strVal val="#ppt_x"/>
                                          </p:val>
                                        </p:tav>
                                      </p:tavLst>
                                    </p:anim>
                                    <p:anim calcmode="lin" valueType="num">
                                      <p:cBhvr>
                                        <p:cTn id="25" dur="2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7000"/>
                            </p:stCondLst>
                            <p:childTnLst>
                              <p:par>
                                <p:cTn id="27" presetID="6" presetClass="entr" presetSubtype="16"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circle(in)">
                                      <p:cBhvr>
                                        <p:cTn id="2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uadroTexto 5"/>
          <p:cNvSpPr txBox="1"/>
          <p:nvPr/>
        </p:nvSpPr>
        <p:spPr>
          <a:xfrm>
            <a:off x="2107425" y="1359217"/>
            <a:ext cx="4997063" cy="400110"/>
          </a:xfrm>
          <a:prstGeom prst="rect">
            <a:avLst/>
          </a:prstGeom>
          <a:noFill/>
        </p:spPr>
        <p:txBody>
          <a:bodyPr wrap="square" rtlCol="0">
            <a:spAutoFit/>
          </a:bodyPr>
          <a:lstStyle/>
          <a:p>
            <a:pPr algn="ctr"/>
            <a:r>
              <a:rPr lang="es-MX" sz="2000" b="1" dirty="0">
                <a:solidFill>
                  <a:srgbClr val="002060"/>
                </a:solidFill>
                <a:latin typeface="+mj-lt"/>
                <a:cs typeface="Arial" panose="020B0604020202020204" pitchFamily="34" charset="0"/>
              </a:rPr>
              <a:t>UNIDADES </a:t>
            </a:r>
            <a:r>
              <a:rPr lang="es-MX" sz="2000" b="1" dirty="0" smtClean="0">
                <a:solidFill>
                  <a:srgbClr val="002060"/>
                </a:solidFill>
                <a:latin typeface="+mj-lt"/>
                <a:cs typeface="Arial" panose="020B0604020202020204" pitchFamily="34" charset="0"/>
              </a:rPr>
              <a:t>MISMA CAPACIDAD</a:t>
            </a:r>
            <a:endParaRPr lang="es-MX" sz="2000" b="1" dirty="0">
              <a:solidFill>
                <a:srgbClr val="002060"/>
              </a:solidFill>
              <a:latin typeface="+mj-lt"/>
              <a:cs typeface="Arial" panose="020B0604020202020204" pitchFamily="34" charset="0"/>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1862" y="4557389"/>
            <a:ext cx="2984970" cy="1923602"/>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912" y="2114364"/>
            <a:ext cx="3901679" cy="2226150"/>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920" y="6668474"/>
            <a:ext cx="3986212" cy="2226150"/>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069" y="4557388"/>
            <a:ext cx="3367488" cy="1894212"/>
          </a:xfrm>
          <a:prstGeom prst="rect">
            <a:avLst/>
          </a:prstGeom>
        </p:spPr>
      </p:pic>
      <p:pic>
        <p:nvPicPr>
          <p:cNvPr id="11"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6" name="Conector recto 15"/>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17" name="CuadroTexto 16"/>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2574272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par>
                          <p:cTn id="8" fill="hold">
                            <p:stCondLst>
                              <p:cond delay="2000"/>
                            </p:stCondLst>
                            <p:childTnLst>
                              <p:par>
                                <p:cTn id="9" presetID="31"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000" fill="hold"/>
                                        <p:tgtEl>
                                          <p:spTgt spid="9"/>
                                        </p:tgtEl>
                                        <p:attrNameLst>
                                          <p:attrName>ppt_w</p:attrName>
                                        </p:attrNameLst>
                                      </p:cBhvr>
                                      <p:tavLst>
                                        <p:tav tm="0">
                                          <p:val>
                                            <p:fltVal val="0"/>
                                          </p:val>
                                        </p:tav>
                                        <p:tav tm="100000">
                                          <p:val>
                                            <p:strVal val="#ppt_w"/>
                                          </p:val>
                                        </p:tav>
                                      </p:tavLst>
                                    </p:anim>
                                    <p:anim calcmode="lin" valueType="num">
                                      <p:cBhvr>
                                        <p:cTn id="12" dur="1000" fill="hold"/>
                                        <p:tgtEl>
                                          <p:spTgt spid="9"/>
                                        </p:tgtEl>
                                        <p:attrNameLst>
                                          <p:attrName>ppt_h</p:attrName>
                                        </p:attrNameLst>
                                      </p:cBhvr>
                                      <p:tavLst>
                                        <p:tav tm="0">
                                          <p:val>
                                            <p:fltVal val="0"/>
                                          </p:val>
                                        </p:tav>
                                        <p:tav tm="100000">
                                          <p:val>
                                            <p:strVal val="#ppt_h"/>
                                          </p:val>
                                        </p:tav>
                                      </p:tavLst>
                                    </p:anim>
                                    <p:anim calcmode="lin" valueType="num">
                                      <p:cBhvr>
                                        <p:cTn id="13" dur="1000" fill="hold"/>
                                        <p:tgtEl>
                                          <p:spTgt spid="9"/>
                                        </p:tgtEl>
                                        <p:attrNameLst>
                                          <p:attrName>style.rotation</p:attrName>
                                        </p:attrNameLst>
                                      </p:cBhvr>
                                      <p:tavLst>
                                        <p:tav tm="0">
                                          <p:val>
                                            <p:fltVal val="90"/>
                                          </p:val>
                                        </p:tav>
                                        <p:tav tm="100000">
                                          <p:val>
                                            <p:fltVal val="0"/>
                                          </p:val>
                                        </p:tav>
                                      </p:tavLst>
                                    </p:anim>
                                    <p:animEffect transition="in" filter="fade">
                                      <p:cBhvr>
                                        <p:cTn id="14" dur="1000"/>
                                        <p:tgtEl>
                                          <p:spTgt spid="9"/>
                                        </p:tgtEl>
                                      </p:cBhvr>
                                    </p:animEffect>
                                  </p:childTnLst>
                                </p:cTn>
                              </p:par>
                            </p:childTnLst>
                          </p:cTn>
                        </p:par>
                        <p:par>
                          <p:cTn id="15" fill="hold">
                            <p:stCondLst>
                              <p:cond delay="3000"/>
                            </p:stCondLst>
                            <p:childTnLst>
                              <p:par>
                                <p:cTn id="16" presetID="6" presetClass="entr" presetSubtype="16"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uadroTexto 5"/>
          <p:cNvSpPr txBox="1"/>
          <p:nvPr/>
        </p:nvSpPr>
        <p:spPr>
          <a:xfrm>
            <a:off x="4365413" y="1248717"/>
            <a:ext cx="2368740" cy="400110"/>
          </a:xfrm>
          <a:prstGeom prst="rect">
            <a:avLst/>
          </a:prstGeom>
          <a:noFill/>
        </p:spPr>
        <p:txBody>
          <a:bodyPr wrap="square" rtlCol="0">
            <a:spAutoFit/>
          </a:bodyPr>
          <a:lstStyle/>
          <a:p>
            <a:pPr algn="ctr"/>
            <a:r>
              <a:rPr lang="es-MX" sz="2000" b="1" dirty="0">
                <a:solidFill>
                  <a:srgbClr val="002060"/>
                </a:solidFill>
                <a:latin typeface="+mj-lt"/>
                <a:cs typeface="Arial" panose="020B0604020202020204" pitchFamily="34" charset="0"/>
              </a:rPr>
              <a:t>DIRECTORIO</a:t>
            </a:r>
          </a:p>
        </p:txBody>
      </p:sp>
      <p:sp>
        <p:nvSpPr>
          <p:cNvPr id="7" name="CuadroTexto 6"/>
          <p:cNvSpPr txBox="1"/>
          <p:nvPr/>
        </p:nvSpPr>
        <p:spPr>
          <a:xfrm>
            <a:off x="508477" y="1916126"/>
            <a:ext cx="6052888" cy="7232749"/>
          </a:xfrm>
          <a:prstGeom prst="rect">
            <a:avLst/>
          </a:prstGeom>
          <a:noFill/>
        </p:spPr>
        <p:txBody>
          <a:bodyPr wrap="square" rtlCol="0">
            <a:spAutoFit/>
          </a:bodyPr>
          <a:lstStyle/>
          <a:p>
            <a:r>
              <a:rPr lang="es-MX" sz="1200" dirty="0">
                <a:solidFill>
                  <a:srgbClr val="002060"/>
                </a:solidFill>
              </a:rPr>
              <a:t>ALEJANDRO MACIAS CAJERO					</a:t>
            </a:r>
            <a:r>
              <a:rPr lang="es-MX" sz="1200" dirty="0" smtClean="0">
                <a:solidFill>
                  <a:srgbClr val="002060"/>
                </a:solidFill>
              </a:rPr>
              <a:t>DIRECTOR </a:t>
            </a:r>
            <a:r>
              <a:rPr lang="es-MX" sz="1200" dirty="0">
                <a:solidFill>
                  <a:srgbClr val="002060"/>
                </a:solidFill>
              </a:rPr>
              <a:t>GENERAL</a:t>
            </a:r>
          </a:p>
          <a:p>
            <a:r>
              <a:rPr lang="es-MX" sz="1200" dirty="0">
                <a:solidFill>
                  <a:srgbClr val="002060"/>
                </a:solidFill>
                <a:hlinkClick r:id="rId2"/>
              </a:rPr>
              <a:t>alejandro@logisticavitesse.com.mx</a:t>
            </a:r>
            <a:endParaRPr lang="es-MX" sz="1200" dirty="0">
              <a:solidFill>
                <a:srgbClr val="002060"/>
              </a:solidFill>
            </a:endParaRPr>
          </a:p>
          <a:p>
            <a:r>
              <a:rPr lang="es-MX" sz="1200" dirty="0">
                <a:solidFill>
                  <a:srgbClr val="002060"/>
                </a:solidFill>
              </a:rPr>
              <a:t>Cel: 5585485182</a:t>
            </a:r>
          </a:p>
          <a:p>
            <a:endParaRPr lang="es-MX" sz="1200" dirty="0">
              <a:solidFill>
                <a:srgbClr val="002060"/>
              </a:solidFill>
            </a:endParaRPr>
          </a:p>
          <a:p>
            <a:r>
              <a:rPr lang="es-MX" sz="1200" dirty="0">
                <a:solidFill>
                  <a:srgbClr val="002060"/>
                </a:solidFill>
              </a:rPr>
              <a:t>MARA DEL PILAR DOMINGUEZ MEDINA			</a:t>
            </a:r>
            <a:r>
              <a:rPr lang="es-MX" sz="1200" dirty="0" smtClean="0">
                <a:solidFill>
                  <a:srgbClr val="002060"/>
                </a:solidFill>
              </a:rPr>
              <a:t>CONTRALOR </a:t>
            </a:r>
            <a:r>
              <a:rPr lang="es-MX" sz="1200" dirty="0">
                <a:solidFill>
                  <a:srgbClr val="002060"/>
                </a:solidFill>
              </a:rPr>
              <a:t>GENERAL</a:t>
            </a:r>
          </a:p>
          <a:p>
            <a:r>
              <a:rPr lang="es-MX" sz="1200" dirty="0">
                <a:solidFill>
                  <a:srgbClr val="002060"/>
                </a:solidFill>
                <a:hlinkClick r:id="rId3"/>
              </a:rPr>
              <a:t>mara@logisticavitesse.com.mx</a:t>
            </a:r>
            <a:endParaRPr lang="es-MX" sz="1200" dirty="0">
              <a:solidFill>
                <a:srgbClr val="002060"/>
              </a:solidFill>
            </a:endParaRPr>
          </a:p>
          <a:p>
            <a:r>
              <a:rPr lang="es-MX" sz="1200" dirty="0">
                <a:solidFill>
                  <a:srgbClr val="002060"/>
                </a:solidFill>
              </a:rPr>
              <a:t>5585565107</a:t>
            </a:r>
          </a:p>
          <a:p>
            <a:endParaRPr lang="es-MX" sz="1200" dirty="0">
              <a:solidFill>
                <a:srgbClr val="002060"/>
              </a:solidFill>
            </a:endParaRPr>
          </a:p>
          <a:p>
            <a:endParaRPr lang="es-MX" sz="1200" dirty="0">
              <a:solidFill>
                <a:srgbClr val="002060"/>
              </a:solidFill>
            </a:endParaRPr>
          </a:p>
          <a:p>
            <a:r>
              <a:rPr lang="es-MX" sz="1200" dirty="0">
                <a:solidFill>
                  <a:srgbClr val="002060"/>
                </a:solidFill>
              </a:rPr>
              <a:t>IVONNE TERAN VILLANUEVA					FACTURACION</a:t>
            </a:r>
          </a:p>
          <a:p>
            <a:r>
              <a:rPr lang="es-MX" sz="1200" dirty="0">
                <a:solidFill>
                  <a:srgbClr val="002060"/>
                </a:solidFill>
                <a:hlinkClick r:id="rId4"/>
              </a:rPr>
              <a:t>ivonne@logisticavitesse.com.mx</a:t>
            </a:r>
            <a:endParaRPr lang="es-MX" sz="1200" dirty="0">
              <a:solidFill>
                <a:srgbClr val="002060"/>
              </a:solidFill>
            </a:endParaRPr>
          </a:p>
          <a:p>
            <a:r>
              <a:rPr lang="es-MX" sz="1200" dirty="0">
                <a:solidFill>
                  <a:srgbClr val="002060"/>
                </a:solidFill>
              </a:rPr>
              <a:t>5585487500</a:t>
            </a:r>
          </a:p>
          <a:p>
            <a:endParaRPr lang="es-MX" sz="1000" dirty="0">
              <a:solidFill>
                <a:srgbClr val="002060"/>
              </a:solidFill>
            </a:endParaRPr>
          </a:p>
          <a:p>
            <a:endParaRPr lang="es-MX" sz="1200" dirty="0" smtClean="0">
              <a:solidFill>
                <a:srgbClr val="002060"/>
              </a:solidFill>
            </a:endParaRPr>
          </a:p>
          <a:p>
            <a:r>
              <a:rPr lang="es-MX" sz="1200" dirty="0">
                <a:solidFill>
                  <a:srgbClr val="002060"/>
                </a:solidFill>
              </a:rPr>
              <a:t>JULIO ROJO MACIAS				</a:t>
            </a:r>
            <a:r>
              <a:rPr lang="es-MX" sz="1200" dirty="0" smtClean="0">
                <a:solidFill>
                  <a:srgbClr val="002060"/>
                </a:solidFill>
              </a:rPr>
              <a:t>		JEFE </a:t>
            </a:r>
            <a:r>
              <a:rPr lang="es-MX" sz="1200" dirty="0">
                <a:solidFill>
                  <a:srgbClr val="002060"/>
                </a:solidFill>
              </a:rPr>
              <a:t>DE TRAFICO</a:t>
            </a:r>
          </a:p>
          <a:p>
            <a:r>
              <a:rPr lang="es-MX" sz="1200" dirty="0">
                <a:solidFill>
                  <a:srgbClr val="002060"/>
                </a:solidFill>
                <a:hlinkClick r:id="rId5"/>
              </a:rPr>
              <a:t>julio@logisticavitesse.com.mx</a:t>
            </a:r>
            <a:endParaRPr lang="es-MX" sz="1200" dirty="0">
              <a:solidFill>
                <a:srgbClr val="002060"/>
              </a:solidFill>
            </a:endParaRPr>
          </a:p>
          <a:p>
            <a:r>
              <a:rPr lang="es-MX" sz="1200" dirty="0">
                <a:solidFill>
                  <a:srgbClr val="002060"/>
                </a:solidFill>
              </a:rPr>
              <a:t>5585486333</a:t>
            </a:r>
          </a:p>
          <a:p>
            <a:endParaRPr lang="es-MX" sz="1200" dirty="0">
              <a:solidFill>
                <a:srgbClr val="002060"/>
              </a:solidFill>
            </a:endParaRPr>
          </a:p>
          <a:p>
            <a:endParaRPr lang="es-MX" sz="1200" dirty="0" smtClean="0">
              <a:solidFill>
                <a:srgbClr val="002060"/>
              </a:solidFill>
            </a:endParaRPr>
          </a:p>
          <a:p>
            <a:r>
              <a:rPr lang="es-MX" sz="1200" dirty="0" smtClean="0">
                <a:solidFill>
                  <a:srgbClr val="002060"/>
                </a:solidFill>
              </a:rPr>
              <a:t>JONATHAN </a:t>
            </a:r>
            <a:r>
              <a:rPr lang="es-MX" sz="1200" dirty="0">
                <a:solidFill>
                  <a:srgbClr val="002060"/>
                </a:solidFill>
              </a:rPr>
              <a:t>ROJO MACIAS			</a:t>
            </a:r>
            <a:r>
              <a:rPr lang="es-MX" sz="1200" dirty="0" smtClean="0">
                <a:solidFill>
                  <a:srgbClr val="002060"/>
                </a:solidFill>
              </a:rPr>
              <a:t> 		COORDINADOR </a:t>
            </a:r>
            <a:r>
              <a:rPr lang="es-MX" sz="1200" dirty="0">
                <a:solidFill>
                  <a:srgbClr val="002060"/>
                </a:solidFill>
              </a:rPr>
              <a:t>DE </a:t>
            </a:r>
            <a:r>
              <a:rPr lang="es-MX" sz="1200" dirty="0" smtClean="0">
                <a:solidFill>
                  <a:srgbClr val="002060"/>
                </a:solidFill>
                <a:hlinkClick r:id="rId6"/>
              </a:rPr>
              <a:t>jonathan@logisticavitesse.com.mx</a:t>
            </a:r>
            <a:r>
              <a:rPr lang="es-MX" sz="1200" dirty="0" smtClean="0">
                <a:solidFill>
                  <a:srgbClr val="002060"/>
                </a:solidFill>
              </a:rPr>
              <a:t>				OPERACIONES</a:t>
            </a:r>
            <a:endParaRPr lang="es-MX" sz="1200" dirty="0">
              <a:solidFill>
                <a:srgbClr val="002060"/>
              </a:solidFill>
            </a:endParaRPr>
          </a:p>
          <a:p>
            <a:r>
              <a:rPr lang="es-MX" sz="1200" dirty="0" smtClean="0">
                <a:solidFill>
                  <a:srgbClr val="002060"/>
                </a:solidFill>
              </a:rPr>
              <a:t>5530062029</a:t>
            </a:r>
            <a:endParaRPr lang="es-MX" sz="1200" dirty="0">
              <a:solidFill>
                <a:srgbClr val="002060"/>
              </a:solidFill>
            </a:endParaRPr>
          </a:p>
          <a:p>
            <a:endParaRPr lang="es-MX" sz="1200" dirty="0">
              <a:solidFill>
                <a:srgbClr val="002060"/>
              </a:solidFill>
            </a:endParaRPr>
          </a:p>
          <a:p>
            <a:endParaRPr lang="es-MX" sz="1200" dirty="0" smtClean="0">
              <a:solidFill>
                <a:srgbClr val="002060"/>
              </a:solidFill>
            </a:endParaRPr>
          </a:p>
          <a:p>
            <a:r>
              <a:rPr lang="es-MX" sz="1200" dirty="0" smtClean="0">
                <a:solidFill>
                  <a:srgbClr val="002060"/>
                </a:solidFill>
              </a:rPr>
              <a:t>MARIO </a:t>
            </a:r>
            <a:r>
              <a:rPr lang="es-MX" sz="1200" dirty="0">
                <a:solidFill>
                  <a:srgbClr val="002060"/>
                </a:solidFill>
              </a:rPr>
              <a:t>JAEN MERINO				</a:t>
            </a:r>
            <a:r>
              <a:rPr lang="es-MX" sz="1200" dirty="0" smtClean="0">
                <a:solidFill>
                  <a:srgbClr val="002060"/>
                </a:solidFill>
              </a:rPr>
              <a:t>		COORDINADOR </a:t>
            </a:r>
            <a:r>
              <a:rPr lang="es-MX" sz="1200" dirty="0">
                <a:solidFill>
                  <a:srgbClr val="002060"/>
                </a:solidFill>
              </a:rPr>
              <a:t>DE </a:t>
            </a:r>
            <a:r>
              <a:rPr lang="es-MX" sz="1200" dirty="0" smtClean="0">
                <a:solidFill>
                  <a:srgbClr val="002060"/>
                </a:solidFill>
                <a:hlinkClick r:id="rId7"/>
              </a:rPr>
              <a:t>mario@logisticavitesse.com.mx</a:t>
            </a:r>
            <a:r>
              <a:rPr lang="es-MX" sz="1200" dirty="0" smtClean="0">
                <a:solidFill>
                  <a:srgbClr val="002060"/>
                </a:solidFill>
              </a:rPr>
              <a:t>				OPERACIONES</a:t>
            </a:r>
            <a:endParaRPr lang="es-MX" sz="1200" dirty="0">
              <a:solidFill>
                <a:srgbClr val="002060"/>
              </a:solidFill>
            </a:endParaRPr>
          </a:p>
          <a:p>
            <a:r>
              <a:rPr lang="es-MX" sz="1200" dirty="0" smtClean="0">
                <a:solidFill>
                  <a:srgbClr val="002060"/>
                </a:solidFill>
              </a:rPr>
              <a:t>5585487572</a:t>
            </a:r>
            <a:endParaRPr lang="es-MX" sz="1200" dirty="0">
              <a:solidFill>
                <a:srgbClr val="002060"/>
              </a:solidFill>
            </a:endParaRPr>
          </a:p>
          <a:p>
            <a:endParaRPr lang="es-MX" sz="1200" dirty="0">
              <a:solidFill>
                <a:srgbClr val="002060"/>
              </a:solidFill>
            </a:endParaRPr>
          </a:p>
          <a:p>
            <a:endParaRPr lang="es-MX" sz="1200" dirty="0" smtClean="0">
              <a:solidFill>
                <a:srgbClr val="002060"/>
              </a:solidFill>
            </a:endParaRPr>
          </a:p>
          <a:p>
            <a:r>
              <a:rPr lang="es-MX" sz="1200" dirty="0" smtClean="0">
                <a:solidFill>
                  <a:srgbClr val="002060"/>
                </a:solidFill>
              </a:rPr>
              <a:t>VICTOR </a:t>
            </a:r>
            <a:r>
              <a:rPr lang="es-MX" sz="1200" dirty="0">
                <a:solidFill>
                  <a:srgbClr val="002060"/>
                </a:solidFill>
              </a:rPr>
              <a:t>MARTINEZ JIMENEZ 	 </a:t>
            </a:r>
            <a:r>
              <a:rPr lang="es-MX" sz="1200" dirty="0" smtClean="0">
                <a:solidFill>
                  <a:srgbClr val="002060"/>
                </a:solidFill>
              </a:rPr>
              <a:t>				JEFE DE</a:t>
            </a:r>
          </a:p>
          <a:p>
            <a:r>
              <a:rPr lang="es-MX" sz="1200" dirty="0" smtClean="0">
                <a:solidFill>
                  <a:srgbClr val="002060"/>
                </a:solidFill>
                <a:hlinkClick r:id="rId8"/>
              </a:rPr>
              <a:t>victor@logisticavitesse.com.mx</a:t>
            </a:r>
            <a:r>
              <a:rPr lang="es-MX" sz="1200" dirty="0">
                <a:solidFill>
                  <a:srgbClr val="002060"/>
                </a:solidFill>
              </a:rPr>
              <a:t>					 MANTENIMIENTO</a:t>
            </a:r>
            <a:endParaRPr lang="es-MX" sz="1200" dirty="0" smtClean="0">
              <a:solidFill>
                <a:srgbClr val="002060"/>
              </a:solidFill>
            </a:endParaRPr>
          </a:p>
          <a:p>
            <a:r>
              <a:rPr lang="es-MX" sz="1200" dirty="0" smtClean="0">
                <a:solidFill>
                  <a:srgbClr val="002060"/>
                </a:solidFill>
              </a:rPr>
              <a:t>5585565118</a:t>
            </a:r>
            <a:endParaRPr lang="es-MX" sz="1200" dirty="0">
              <a:solidFill>
                <a:srgbClr val="002060"/>
              </a:solidFill>
            </a:endParaRPr>
          </a:p>
          <a:p>
            <a:endParaRPr lang="es-MX" sz="1200" dirty="0">
              <a:solidFill>
                <a:srgbClr val="002060"/>
              </a:solidFill>
            </a:endParaRPr>
          </a:p>
          <a:p>
            <a:endParaRPr lang="es-MX" sz="1200" dirty="0" smtClean="0">
              <a:solidFill>
                <a:srgbClr val="002060"/>
              </a:solidFill>
            </a:endParaRPr>
          </a:p>
          <a:p>
            <a:r>
              <a:rPr lang="es-MX" sz="1200" dirty="0" smtClean="0">
                <a:solidFill>
                  <a:srgbClr val="002060"/>
                </a:solidFill>
              </a:rPr>
              <a:t>GRISELDA </a:t>
            </a:r>
            <a:r>
              <a:rPr lang="es-MX" sz="1200" dirty="0">
                <a:solidFill>
                  <a:srgbClr val="002060"/>
                </a:solidFill>
              </a:rPr>
              <a:t>ARANDA DURAN			</a:t>
            </a:r>
            <a:r>
              <a:rPr lang="es-MX" sz="1200" dirty="0" smtClean="0">
                <a:solidFill>
                  <a:srgbClr val="002060"/>
                </a:solidFill>
              </a:rPr>
              <a:t>		SISTEMAS</a:t>
            </a:r>
            <a:endParaRPr lang="es-MX" sz="1200" dirty="0">
              <a:solidFill>
                <a:srgbClr val="002060"/>
              </a:solidFill>
            </a:endParaRPr>
          </a:p>
          <a:p>
            <a:r>
              <a:rPr lang="es-MX" sz="1200" dirty="0">
                <a:solidFill>
                  <a:srgbClr val="002060"/>
                </a:solidFill>
                <a:hlinkClick r:id="rId9"/>
              </a:rPr>
              <a:t>griselda@logisticavitesse.com.mx</a:t>
            </a:r>
            <a:endParaRPr lang="es-MX" sz="1200" dirty="0">
              <a:solidFill>
                <a:srgbClr val="002060"/>
              </a:solidFill>
            </a:endParaRPr>
          </a:p>
          <a:p>
            <a:r>
              <a:rPr lang="es-MX" sz="1200" dirty="0">
                <a:solidFill>
                  <a:srgbClr val="002060"/>
                </a:solidFill>
              </a:rPr>
              <a:t>5563545753</a:t>
            </a:r>
          </a:p>
          <a:p>
            <a:endParaRPr lang="es-MX" sz="1000" dirty="0">
              <a:solidFill>
                <a:srgbClr val="002060"/>
              </a:solidFill>
            </a:endParaRPr>
          </a:p>
        </p:txBody>
      </p:sp>
      <p:pic>
        <p:nvPicPr>
          <p:cNvPr id="8"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0" name="Conector recto 9"/>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11" name="CuadroTexto 10"/>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591987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ppt_x</p:attrName>
                                        </p:attrNameLst>
                                      </p:cBhvr>
                                      <p:tavLst>
                                        <p:tav tm="0">
                                          <p:val>
                                            <p:strVal val="#ppt_x"/>
                                          </p:val>
                                        </p:tav>
                                        <p:tav tm="100000">
                                          <p:val>
                                            <p:strVal val="#ppt_x"/>
                                          </p:val>
                                        </p:tav>
                                      </p:tavLst>
                                    </p:anim>
                                    <p:anim calcmode="lin" valueType="num">
                                      <p:cBhvr>
                                        <p:cTn id="9" dur="2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uadroTexto 5"/>
          <p:cNvSpPr txBox="1"/>
          <p:nvPr/>
        </p:nvSpPr>
        <p:spPr>
          <a:xfrm>
            <a:off x="5406098" y="1348500"/>
            <a:ext cx="1066800" cy="410570"/>
          </a:xfrm>
          <a:prstGeom prst="rect">
            <a:avLst/>
          </a:prstGeom>
          <a:noFill/>
        </p:spPr>
        <p:txBody>
          <a:bodyPr wrap="square" rtlCol="0">
            <a:spAutoFit/>
          </a:bodyPr>
          <a:lstStyle/>
          <a:p>
            <a:pPr algn="ctr"/>
            <a:r>
              <a:rPr lang="es-MX" sz="2000" b="1" dirty="0">
                <a:solidFill>
                  <a:srgbClr val="002060"/>
                </a:solidFill>
                <a:latin typeface="+mj-lt"/>
                <a:cs typeface="Arial" panose="020B0604020202020204" pitchFamily="34" charset="0"/>
              </a:rPr>
              <a:t>RFC</a:t>
            </a:r>
          </a:p>
        </p:txBody>
      </p:sp>
      <p:pic>
        <p:nvPicPr>
          <p:cNvPr id="7" name="Imagen 6"/>
          <p:cNvPicPr>
            <a:picLocks noChangeAspect="1"/>
          </p:cNvPicPr>
          <p:nvPr/>
        </p:nvPicPr>
        <p:blipFill rotWithShape="1">
          <a:blip r:embed="rId2"/>
          <a:srcRect b="6422"/>
          <a:stretch/>
        </p:blipFill>
        <p:spPr>
          <a:xfrm>
            <a:off x="386698" y="3494631"/>
            <a:ext cx="6310133" cy="3332743"/>
          </a:xfrm>
          <a:prstGeom prst="rect">
            <a:avLst/>
          </a:prstGeom>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0" name="Conector recto 9"/>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11" name="CuadroTexto 10"/>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3250690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uadroTexto 5"/>
          <p:cNvSpPr txBox="1"/>
          <p:nvPr/>
        </p:nvSpPr>
        <p:spPr>
          <a:xfrm>
            <a:off x="4622679" y="1196720"/>
            <a:ext cx="2421933" cy="400110"/>
          </a:xfrm>
          <a:prstGeom prst="rect">
            <a:avLst/>
          </a:prstGeom>
          <a:noFill/>
        </p:spPr>
        <p:txBody>
          <a:bodyPr wrap="square" rtlCol="0">
            <a:spAutoFit/>
          </a:bodyPr>
          <a:lstStyle/>
          <a:p>
            <a:pPr algn="ctr"/>
            <a:r>
              <a:rPr lang="es-MX" sz="2000" b="1" dirty="0">
                <a:solidFill>
                  <a:srgbClr val="002060"/>
                </a:solidFill>
                <a:latin typeface="+mj-lt"/>
                <a:cs typeface="Arial" panose="020B0604020202020204" pitchFamily="34" charset="0"/>
              </a:rPr>
              <a:t>CONTACTO</a:t>
            </a:r>
          </a:p>
        </p:txBody>
      </p:sp>
      <p:sp>
        <p:nvSpPr>
          <p:cNvPr id="2" name="Rectángulo 1"/>
          <p:cNvSpPr/>
          <p:nvPr/>
        </p:nvSpPr>
        <p:spPr>
          <a:xfrm>
            <a:off x="50799" y="2227283"/>
            <a:ext cx="6519334" cy="4031873"/>
          </a:xfrm>
          <a:prstGeom prst="rect">
            <a:avLst/>
          </a:prstGeom>
        </p:spPr>
        <p:txBody>
          <a:bodyPr wrap="square">
            <a:spAutoFit/>
          </a:bodyPr>
          <a:lstStyle/>
          <a:p>
            <a:pPr algn="ctr"/>
            <a:r>
              <a:rPr lang="es-MX" b="1" dirty="0">
                <a:solidFill>
                  <a:srgbClr val="002060"/>
                </a:solidFill>
                <a:cs typeface="Arial" panose="020B0604020202020204" pitchFamily="34" charset="0"/>
              </a:rPr>
              <a:t>VITESSE OPCIONES EN DISTRIBUCIÓN S.A DE C.V</a:t>
            </a:r>
          </a:p>
          <a:p>
            <a:pPr algn="ctr"/>
            <a:endParaRPr lang="es-MX" sz="1600" b="1" dirty="0">
              <a:solidFill>
                <a:srgbClr val="002060"/>
              </a:solidFill>
              <a:cs typeface="Arial" panose="020B0604020202020204" pitchFamily="34" charset="0"/>
            </a:endParaRPr>
          </a:p>
          <a:p>
            <a:pPr algn="ctr"/>
            <a:endParaRPr lang="es-MX" sz="1600" b="1" dirty="0">
              <a:solidFill>
                <a:srgbClr val="002060"/>
              </a:solidFill>
              <a:cs typeface="Arial" panose="020B0604020202020204" pitchFamily="34" charset="0"/>
            </a:endParaRPr>
          </a:p>
          <a:p>
            <a:r>
              <a:rPr lang="es-MX" sz="1600" b="1" dirty="0">
                <a:solidFill>
                  <a:srgbClr val="002060"/>
                </a:solidFill>
                <a:cs typeface="Arial" panose="020B0604020202020204" pitchFamily="34" charset="0"/>
              </a:rPr>
              <a:t>Pagina web  	</a:t>
            </a:r>
            <a:r>
              <a:rPr lang="es-MX" sz="1600" b="1" dirty="0">
                <a:solidFill>
                  <a:srgbClr val="002060"/>
                </a:solidFill>
                <a:cs typeface="Arial" panose="020B0604020202020204" pitchFamily="34" charset="0"/>
                <a:hlinkClick r:id="rId2"/>
              </a:rPr>
              <a:t>http://logisticavitesse.com.mx/contacto/</a:t>
            </a:r>
            <a:endParaRPr lang="es-MX" sz="1600" b="1" dirty="0">
              <a:solidFill>
                <a:srgbClr val="002060"/>
              </a:solidFill>
              <a:cs typeface="Arial" panose="020B0604020202020204" pitchFamily="34" charset="0"/>
            </a:endParaRPr>
          </a:p>
          <a:p>
            <a:endParaRPr lang="es-MX" sz="1600" b="1" dirty="0">
              <a:solidFill>
                <a:srgbClr val="002060"/>
              </a:solidFill>
              <a:cs typeface="Arial" panose="020B0604020202020204" pitchFamily="34" charset="0"/>
            </a:endParaRPr>
          </a:p>
          <a:p>
            <a:r>
              <a:rPr lang="es-MX" sz="1600" b="1" dirty="0" err="1">
                <a:solidFill>
                  <a:srgbClr val="002060"/>
                </a:solidFill>
                <a:cs typeface="Arial" panose="020B0604020202020204" pitchFamily="34" charset="0"/>
              </a:rPr>
              <a:t>Twitter</a:t>
            </a:r>
            <a:r>
              <a:rPr lang="es-MX" sz="1600" b="1" dirty="0">
                <a:solidFill>
                  <a:srgbClr val="002060"/>
                </a:solidFill>
                <a:cs typeface="Arial" panose="020B0604020202020204" pitchFamily="34" charset="0"/>
              </a:rPr>
              <a:t>		</a:t>
            </a:r>
            <a:r>
              <a:rPr lang="es-MX" sz="1600" b="1" dirty="0">
                <a:solidFill>
                  <a:srgbClr val="002060"/>
                </a:solidFill>
                <a:cs typeface="Arial" panose="020B0604020202020204" pitchFamily="34" charset="0"/>
                <a:hlinkClick r:id="rId3"/>
              </a:rPr>
              <a:t>https://twitter.com/logisticvitesse</a:t>
            </a:r>
            <a:endParaRPr lang="es-MX" sz="1600" b="1" dirty="0">
              <a:solidFill>
                <a:srgbClr val="002060"/>
              </a:solidFill>
              <a:cs typeface="Arial" panose="020B0604020202020204" pitchFamily="34" charset="0"/>
            </a:endParaRPr>
          </a:p>
          <a:p>
            <a:endParaRPr lang="es-MX" sz="1600" b="1" dirty="0">
              <a:solidFill>
                <a:srgbClr val="002060"/>
              </a:solidFill>
              <a:cs typeface="Arial" panose="020B0604020202020204" pitchFamily="34" charset="0"/>
            </a:endParaRPr>
          </a:p>
          <a:p>
            <a:r>
              <a:rPr lang="es-MX" sz="1600" b="1" dirty="0">
                <a:solidFill>
                  <a:srgbClr val="002060"/>
                </a:solidFill>
                <a:cs typeface="Arial" panose="020B0604020202020204" pitchFamily="34" charset="0"/>
              </a:rPr>
              <a:t>Facebook 		</a:t>
            </a:r>
            <a:r>
              <a:rPr lang="es-MX" sz="1600" b="1" dirty="0">
                <a:solidFill>
                  <a:srgbClr val="002060"/>
                </a:solidFill>
                <a:cs typeface="Arial" panose="020B0604020202020204" pitchFamily="34" charset="0"/>
                <a:hlinkClick r:id="rId4"/>
              </a:rPr>
              <a:t>https://</a:t>
            </a:r>
            <a:r>
              <a:rPr lang="es-MX" sz="1600" b="1" dirty="0" smtClean="0">
                <a:solidFill>
                  <a:srgbClr val="002060"/>
                </a:solidFill>
                <a:cs typeface="Arial" panose="020B0604020202020204" pitchFamily="34" charset="0"/>
                <a:hlinkClick r:id="rId4"/>
              </a:rPr>
              <a:t>www.facebook.com/Vitesse-Opciones-en-Distribuci%C3%B3n-SA-de-CV-174095669597901</a:t>
            </a:r>
            <a:r>
              <a:rPr lang="es-MX" sz="1600" b="1" dirty="0">
                <a:solidFill>
                  <a:srgbClr val="002060"/>
                </a:solidFill>
                <a:cs typeface="Arial" panose="020B0604020202020204" pitchFamily="34" charset="0"/>
                <a:hlinkClick r:id="rId4"/>
              </a:rPr>
              <a:t>/?ref=hl</a:t>
            </a:r>
            <a:endParaRPr lang="es-MX" sz="1600" b="1" dirty="0">
              <a:solidFill>
                <a:srgbClr val="002060"/>
              </a:solidFill>
              <a:cs typeface="Arial" panose="020B0604020202020204" pitchFamily="34" charset="0"/>
            </a:endParaRPr>
          </a:p>
          <a:p>
            <a:endParaRPr lang="es-MX" sz="1600" b="1" dirty="0">
              <a:solidFill>
                <a:srgbClr val="002060"/>
              </a:solidFill>
              <a:cs typeface="Arial" panose="020B0604020202020204" pitchFamily="34" charset="0"/>
            </a:endParaRPr>
          </a:p>
          <a:p>
            <a:r>
              <a:rPr lang="es-MX" sz="1600" b="1" dirty="0">
                <a:solidFill>
                  <a:srgbClr val="002060"/>
                </a:solidFill>
                <a:cs typeface="Arial" panose="020B0604020202020204" pitchFamily="34" charset="0"/>
              </a:rPr>
              <a:t>JOSE ALEJANDRO MACIAS CAJERO</a:t>
            </a:r>
          </a:p>
          <a:p>
            <a:r>
              <a:rPr lang="es-MX" sz="1600" b="1" dirty="0">
                <a:solidFill>
                  <a:srgbClr val="002060"/>
                </a:solidFill>
              </a:rPr>
              <a:t>Dirección:</a:t>
            </a:r>
            <a:r>
              <a:rPr lang="es-MX" sz="1600" dirty="0">
                <a:solidFill>
                  <a:srgbClr val="002060"/>
                </a:solidFill>
              </a:rPr>
              <a:t> Calle Toluca No 26, Col Copula </a:t>
            </a:r>
            <a:r>
              <a:rPr lang="es-MX" sz="1600" dirty="0" smtClean="0">
                <a:solidFill>
                  <a:srgbClr val="002060"/>
                </a:solidFill>
              </a:rPr>
              <a:t>Tepotzotlán</a:t>
            </a:r>
          </a:p>
          <a:p>
            <a:r>
              <a:rPr lang="es-MX" sz="1600" dirty="0" smtClean="0">
                <a:solidFill>
                  <a:srgbClr val="002060"/>
                </a:solidFill>
              </a:rPr>
              <a:t>Estado </a:t>
            </a:r>
            <a:r>
              <a:rPr lang="es-MX" sz="1600" dirty="0">
                <a:solidFill>
                  <a:srgbClr val="002060"/>
                </a:solidFill>
              </a:rPr>
              <a:t>de México</a:t>
            </a:r>
          </a:p>
          <a:p>
            <a:r>
              <a:rPr lang="es-MX" sz="1600" b="1" dirty="0" err="1">
                <a:solidFill>
                  <a:srgbClr val="002060"/>
                </a:solidFill>
              </a:rPr>
              <a:t>Cel</a:t>
            </a:r>
            <a:r>
              <a:rPr lang="es-MX" sz="1600" b="1" dirty="0">
                <a:solidFill>
                  <a:srgbClr val="002060"/>
                </a:solidFill>
              </a:rPr>
              <a:t>:</a:t>
            </a:r>
            <a:r>
              <a:rPr lang="es-MX" sz="1600" dirty="0">
                <a:solidFill>
                  <a:srgbClr val="002060"/>
                </a:solidFill>
              </a:rPr>
              <a:t> 55 85485182</a:t>
            </a:r>
          </a:p>
          <a:p>
            <a:r>
              <a:rPr lang="es-MX" sz="1600" b="1" dirty="0">
                <a:solidFill>
                  <a:srgbClr val="002060"/>
                </a:solidFill>
              </a:rPr>
              <a:t>Email:</a:t>
            </a:r>
            <a:r>
              <a:rPr lang="es-MX" sz="1600" dirty="0">
                <a:solidFill>
                  <a:srgbClr val="002060"/>
                </a:solidFill>
              </a:rPr>
              <a:t> </a:t>
            </a:r>
            <a:r>
              <a:rPr lang="es-MX" sz="1600" dirty="0" smtClean="0">
                <a:solidFill>
                  <a:srgbClr val="002060"/>
                </a:solidFill>
                <a:hlinkClick r:id="rId5"/>
              </a:rPr>
              <a:t>alejandro@logisticavitesse.com.mx</a:t>
            </a:r>
            <a:endParaRPr lang="es-MX" sz="1600" dirty="0">
              <a:solidFill>
                <a:srgbClr val="002060"/>
              </a:solidFill>
            </a:endParaRPr>
          </a:p>
        </p:txBody>
      </p:sp>
      <p:pic>
        <p:nvPicPr>
          <p:cNvPr id="7"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9" name="Conector recto 8"/>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10" name="CuadroTexto 9"/>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pic>
        <p:nvPicPr>
          <p:cNvPr id="3" name="Imagen 2"/>
          <p:cNvPicPr>
            <a:picLocks noChangeAspect="1"/>
          </p:cNvPicPr>
          <p:nvPr/>
        </p:nvPicPr>
        <p:blipFill>
          <a:blip r:embed="rId7"/>
          <a:stretch>
            <a:fillRect/>
          </a:stretch>
        </p:blipFill>
        <p:spPr>
          <a:xfrm>
            <a:off x="3327607" y="4470799"/>
            <a:ext cx="202786" cy="202402"/>
          </a:xfrm>
          <a:prstGeom prst="rect">
            <a:avLst/>
          </a:prstGeom>
        </p:spPr>
      </p:pic>
    </p:spTree>
    <p:extLst>
      <p:ext uri="{BB962C8B-B14F-4D97-AF65-F5344CB8AC3E}">
        <p14:creationId xmlns:p14="http://schemas.microsoft.com/office/powerpoint/2010/main" val="2553640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4" name="Conector recto 13"/>
          <p:cNvCxnSpPr/>
          <p:nvPr/>
        </p:nvCxnSpPr>
        <p:spPr>
          <a:xfrm>
            <a:off x="131553" y="1060163"/>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21" name="CuadroTexto 6"/>
          <p:cNvSpPr txBox="1"/>
          <p:nvPr/>
        </p:nvSpPr>
        <p:spPr>
          <a:xfrm>
            <a:off x="698264" y="3237015"/>
            <a:ext cx="5512609" cy="255454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s-MX" sz="2000" b="1" dirty="0">
                <a:solidFill>
                  <a:srgbClr val="002060"/>
                </a:solidFill>
                <a:latin typeface="Tw Cen MT" panose="020B0602020104020603" pitchFamily="34" charset="0"/>
                <a:cs typeface="Arial" panose="020B0604020202020204" pitchFamily="34" charset="0"/>
              </a:rPr>
              <a:t>VITESSE OPCIONES EN DISTRIBUCIÓN S.A DE </a:t>
            </a:r>
            <a:r>
              <a:rPr lang="es-MX" sz="2000" b="1" dirty="0" smtClean="0">
                <a:solidFill>
                  <a:srgbClr val="002060"/>
                </a:solidFill>
                <a:latin typeface="Tw Cen MT" panose="020B0602020104020603" pitchFamily="34" charset="0"/>
                <a:cs typeface="Arial" panose="020B0604020202020204" pitchFamily="34" charset="0"/>
              </a:rPr>
              <a:t>C.V</a:t>
            </a:r>
          </a:p>
          <a:p>
            <a:pPr marL="285750" indent="-285750">
              <a:buFont typeface="Arial" panose="020B0604020202020204" pitchFamily="34" charset="0"/>
              <a:buChar char="•"/>
            </a:pPr>
            <a:endParaRPr lang="es-MX" sz="2000" b="1" dirty="0">
              <a:solidFill>
                <a:srgbClr val="002060"/>
              </a:solidFill>
              <a:latin typeface="Tw Cen MT" panose="020B0602020104020603" pitchFamily="34" charset="0"/>
              <a:cs typeface="Arial" panose="020B0604020202020204" pitchFamily="34" charset="0"/>
            </a:endParaRPr>
          </a:p>
          <a:p>
            <a:pPr marL="285750" indent="-285750">
              <a:buFont typeface="Arial" panose="020B0604020202020204" pitchFamily="34" charset="0"/>
              <a:buChar char="•"/>
            </a:pPr>
            <a:r>
              <a:rPr lang="es-MX" sz="2000" b="1" dirty="0">
                <a:solidFill>
                  <a:srgbClr val="002060"/>
                </a:solidFill>
                <a:latin typeface="Tw Cen MT" panose="020B0602020104020603" pitchFamily="34" charset="0"/>
                <a:cs typeface="Arial" panose="020B0604020202020204" pitchFamily="34" charset="0"/>
              </a:rPr>
              <a:t>HISTORIA</a:t>
            </a:r>
          </a:p>
          <a:p>
            <a:pPr marL="285750" indent="-285750">
              <a:buFont typeface="Arial" panose="020B0604020202020204" pitchFamily="34" charset="0"/>
              <a:buChar char="•"/>
            </a:pPr>
            <a:r>
              <a:rPr lang="es-MX" sz="2000" b="1" dirty="0">
                <a:solidFill>
                  <a:srgbClr val="002060"/>
                </a:solidFill>
                <a:latin typeface="Tw Cen MT" panose="020B0602020104020603" pitchFamily="34" charset="0"/>
                <a:cs typeface="Arial" panose="020B0604020202020204" pitchFamily="34" charset="0"/>
              </a:rPr>
              <a:t>MISION VISION Y VALORES</a:t>
            </a:r>
          </a:p>
          <a:p>
            <a:pPr marL="285750" indent="-285750">
              <a:buFont typeface="Arial" panose="020B0604020202020204" pitchFamily="34" charset="0"/>
              <a:buChar char="•"/>
            </a:pPr>
            <a:r>
              <a:rPr lang="es-MX" sz="2000" b="1" dirty="0">
                <a:solidFill>
                  <a:srgbClr val="002060"/>
                </a:solidFill>
                <a:latin typeface="Tw Cen MT" panose="020B0602020104020603" pitchFamily="34" charset="0"/>
                <a:cs typeface="Arial" panose="020B0604020202020204" pitchFamily="34" charset="0"/>
              </a:rPr>
              <a:t>SERVICIOS Y RUTAS</a:t>
            </a:r>
          </a:p>
          <a:p>
            <a:pPr marL="285750" indent="-285750">
              <a:buFont typeface="Arial" panose="020B0604020202020204" pitchFamily="34" charset="0"/>
              <a:buChar char="•"/>
            </a:pPr>
            <a:r>
              <a:rPr lang="es-MX" sz="2000" b="1" dirty="0">
                <a:solidFill>
                  <a:srgbClr val="002060"/>
                </a:solidFill>
                <a:latin typeface="Tw Cen MT" panose="020B0602020104020603" pitchFamily="34" charset="0"/>
                <a:cs typeface="Arial" panose="020B0604020202020204" pitchFamily="34" charset="0"/>
              </a:rPr>
              <a:t>PERSONAL</a:t>
            </a:r>
          </a:p>
          <a:p>
            <a:pPr marL="285750" indent="-285750">
              <a:buFont typeface="Arial" panose="020B0604020202020204" pitchFamily="34" charset="0"/>
              <a:buChar char="•"/>
            </a:pPr>
            <a:r>
              <a:rPr lang="es-MX" sz="2000" b="1" dirty="0">
                <a:solidFill>
                  <a:srgbClr val="002060"/>
                </a:solidFill>
                <a:latin typeface="Tw Cen MT" panose="020B0602020104020603" pitchFamily="34" charset="0"/>
                <a:cs typeface="Arial" panose="020B0604020202020204" pitchFamily="34" charset="0"/>
              </a:rPr>
              <a:t>PARQUE VEHICULAR</a:t>
            </a:r>
          </a:p>
          <a:p>
            <a:pPr marL="285750" indent="-285750">
              <a:buFont typeface="Arial" panose="020B0604020202020204" pitchFamily="34" charset="0"/>
              <a:buChar char="•"/>
            </a:pPr>
            <a:r>
              <a:rPr lang="es-MX" sz="2000" b="1" dirty="0">
                <a:solidFill>
                  <a:srgbClr val="002060"/>
                </a:solidFill>
                <a:latin typeface="Tw Cen MT" panose="020B0602020104020603" pitchFamily="34" charset="0"/>
                <a:cs typeface="Arial" panose="020B0604020202020204" pitchFamily="34" charset="0"/>
              </a:rPr>
              <a:t>SEGURIDAD</a:t>
            </a:r>
          </a:p>
        </p:txBody>
      </p:sp>
      <p:sp>
        <p:nvSpPr>
          <p:cNvPr id="2" name="CuadroTexto 1"/>
          <p:cNvSpPr txBox="1"/>
          <p:nvPr/>
        </p:nvSpPr>
        <p:spPr>
          <a:xfrm>
            <a:off x="3092959" y="801825"/>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867116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ángulo 4"/>
          <p:cNvSpPr/>
          <p:nvPr/>
        </p:nvSpPr>
        <p:spPr>
          <a:xfrm>
            <a:off x="325110" y="3211569"/>
            <a:ext cx="6371721" cy="3293209"/>
          </a:xfrm>
          <a:prstGeom prst="rect">
            <a:avLst/>
          </a:prstGeom>
        </p:spPr>
        <p:txBody>
          <a:bodyPr wrap="square">
            <a:spAutoFit/>
          </a:bodyPr>
          <a:lstStyle/>
          <a:p>
            <a:pPr algn="ctr"/>
            <a:r>
              <a:rPr lang="es-MX" sz="2000" b="1" dirty="0" err="1">
                <a:solidFill>
                  <a:srgbClr val="002060"/>
                </a:solidFill>
              </a:rPr>
              <a:t>Vitesse</a:t>
            </a:r>
            <a:r>
              <a:rPr lang="es-MX" sz="2000" b="1" dirty="0">
                <a:solidFill>
                  <a:srgbClr val="002060"/>
                </a:solidFill>
              </a:rPr>
              <a:t> </a:t>
            </a:r>
            <a:r>
              <a:rPr lang="es-MX" sz="2000" b="1" dirty="0" smtClean="0">
                <a:solidFill>
                  <a:srgbClr val="002060"/>
                </a:solidFill>
              </a:rPr>
              <a:t>Opciones </a:t>
            </a:r>
            <a:r>
              <a:rPr lang="es-MX" sz="2000" b="1" dirty="0">
                <a:solidFill>
                  <a:srgbClr val="002060"/>
                </a:solidFill>
              </a:rPr>
              <a:t>en Distribución S.A. de C.V. </a:t>
            </a:r>
            <a:endParaRPr lang="es-MX" sz="2000" b="1" dirty="0" smtClean="0">
              <a:solidFill>
                <a:srgbClr val="002060"/>
              </a:solidFill>
            </a:endParaRPr>
          </a:p>
          <a:p>
            <a:pPr algn="ctr"/>
            <a:endParaRPr lang="es-MX" sz="2400" dirty="0">
              <a:solidFill>
                <a:srgbClr val="002060"/>
              </a:solidFill>
            </a:endParaRPr>
          </a:p>
          <a:p>
            <a:pPr algn="just"/>
            <a:r>
              <a:rPr lang="es-MX" sz="1600" dirty="0">
                <a:solidFill>
                  <a:srgbClr val="002060"/>
                </a:solidFill>
              </a:rPr>
              <a:t>F</a:t>
            </a:r>
            <a:r>
              <a:rPr lang="es-MX" sz="1600" dirty="0" smtClean="0">
                <a:solidFill>
                  <a:srgbClr val="002060"/>
                </a:solidFill>
              </a:rPr>
              <a:t>ue </a:t>
            </a:r>
            <a:r>
              <a:rPr lang="es-MX" sz="1600" dirty="0">
                <a:solidFill>
                  <a:srgbClr val="002060"/>
                </a:solidFill>
              </a:rPr>
              <a:t>fundada en el mes de agosto del año 2011,  por un grupo de 3 socios , tras la necesidad de impulsar soluciones integrales de logística y distribución en territorio nacional , pensando en adaptarnos al mercado y a los avances </a:t>
            </a:r>
            <a:r>
              <a:rPr lang="es-MX" sz="1600" dirty="0" smtClean="0">
                <a:solidFill>
                  <a:srgbClr val="002060"/>
                </a:solidFill>
              </a:rPr>
              <a:t>tecnológicos de controles y vehículos comerciales</a:t>
            </a:r>
            <a:r>
              <a:rPr lang="es-MX" sz="1600" dirty="0">
                <a:solidFill>
                  <a:srgbClr val="002060"/>
                </a:solidFill>
              </a:rPr>
              <a:t>.</a:t>
            </a:r>
          </a:p>
          <a:p>
            <a:pPr algn="just"/>
            <a:endParaRPr lang="es-MX" sz="1600" dirty="0">
              <a:solidFill>
                <a:srgbClr val="002060"/>
              </a:solidFill>
            </a:endParaRPr>
          </a:p>
          <a:p>
            <a:pPr algn="just"/>
            <a:r>
              <a:rPr lang="es-MX" sz="1600" dirty="0">
                <a:solidFill>
                  <a:srgbClr val="002060"/>
                </a:solidFill>
              </a:rPr>
              <a:t>Ofreciendo soluciones a la medida de cada operación con una infraestructura propia que nos permita responder a las necesidades logísticas y de distribución con los estándares de calidad y seguridad que exige el mercado nacional</a:t>
            </a:r>
            <a:r>
              <a:rPr lang="es-MX" sz="2000" dirty="0">
                <a:solidFill>
                  <a:srgbClr val="002060"/>
                </a:solidFill>
              </a:rPr>
              <a:t>.</a:t>
            </a:r>
          </a:p>
        </p:txBody>
      </p:sp>
      <p:sp>
        <p:nvSpPr>
          <p:cNvPr id="8" name="CuadroTexto 7"/>
          <p:cNvSpPr txBox="1"/>
          <p:nvPr/>
        </p:nvSpPr>
        <p:spPr>
          <a:xfrm>
            <a:off x="5083300" y="1359510"/>
            <a:ext cx="1369286" cy="400110"/>
          </a:xfrm>
          <a:prstGeom prst="rect">
            <a:avLst/>
          </a:prstGeom>
          <a:noFill/>
        </p:spPr>
        <p:txBody>
          <a:bodyPr wrap="none" rtlCol="0">
            <a:spAutoFit/>
          </a:bodyPr>
          <a:lstStyle/>
          <a:p>
            <a:r>
              <a:rPr lang="es-MX" sz="2000" b="1" dirty="0" smtClean="0">
                <a:solidFill>
                  <a:srgbClr val="002060"/>
                </a:solidFill>
              </a:rPr>
              <a:t>HISTORIA </a:t>
            </a:r>
            <a:endParaRPr lang="es-MX" sz="2000" b="1" dirty="0">
              <a:solidFill>
                <a:srgbClr val="002060"/>
              </a:solidFill>
            </a:endParaRPr>
          </a:p>
        </p:txBody>
      </p:sp>
      <p:pic>
        <p:nvPicPr>
          <p:cNvPr id="1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07" t="24554" r="34849" b="13464"/>
          <a:stretch/>
        </p:blipFill>
        <p:spPr bwMode="auto">
          <a:xfrm>
            <a:off x="50798" y="27507"/>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9" name="Conector recto 18"/>
          <p:cNvCxnSpPr/>
          <p:nvPr/>
        </p:nvCxnSpPr>
        <p:spPr>
          <a:xfrm>
            <a:off x="131553" y="985519"/>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20" name="CuadroTexto 19"/>
          <p:cNvSpPr txBox="1"/>
          <p:nvPr/>
        </p:nvSpPr>
        <p:spPr>
          <a:xfrm>
            <a:off x="3130281" y="764503"/>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3668030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ángulo 4"/>
          <p:cNvSpPr/>
          <p:nvPr/>
        </p:nvSpPr>
        <p:spPr>
          <a:xfrm>
            <a:off x="1063841" y="6806177"/>
            <a:ext cx="4068440" cy="1600438"/>
          </a:xfrm>
          <a:prstGeom prst="rect">
            <a:avLst/>
          </a:prstGeom>
        </p:spPr>
        <p:txBody>
          <a:bodyPr wrap="square">
            <a:spAutoFit/>
          </a:bodyPr>
          <a:lstStyle/>
          <a:p>
            <a:pPr lvl="0"/>
            <a:r>
              <a:rPr lang="es-MX" b="1" dirty="0" smtClean="0">
                <a:solidFill>
                  <a:srgbClr val="002060"/>
                </a:solidFill>
              </a:rPr>
              <a:t>VALORES</a:t>
            </a:r>
            <a:r>
              <a:rPr lang="es-MX" dirty="0" smtClean="0">
                <a:solidFill>
                  <a:srgbClr val="002060"/>
                </a:solidFill>
              </a:rPr>
              <a:t> </a:t>
            </a:r>
            <a:r>
              <a:rPr lang="es-MX" dirty="0">
                <a:solidFill>
                  <a:srgbClr val="002060"/>
                </a:solidFill>
              </a:rPr>
              <a:t>	</a:t>
            </a:r>
            <a:endParaRPr lang="es-MX" dirty="0" smtClean="0">
              <a:solidFill>
                <a:srgbClr val="002060"/>
              </a:solidFill>
            </a:endParaRPr>
          </a:p>
          <a:p>
            <a:pPr lvl="0"/>
            <a:r>
              <a:rPr lang="es-MX" sz="1600" dirty="0">
                <a:solidFill>
                  <a:srgbClr val="002060"/>
                </a:solidFill>
              </a:rPr>
              <a:t>	</a:t>
            </a:r>
            <a:r>
              <a:rPr lang="es-MX" sz="1600" dirty="0" smtClean="0">
                <a:solidFill>
                  <a:srgbClr val="002060"/>
                </a:solidFill>
              </a:rPr>
              <a:t>	Amabilidad </a:t>
            </a:r>
            <a:r>
              <a:rPr lang="es-MX" sz="1600" dirty="0">
                <a:solidFill>
                  <a:srgbClr val="002060"/>
                </a:solidFill>
              </a:rPr>
              <a:t>y servicio</a:t>
            </a:r>
          </a:p>
          <a:p>
            <a:pPr lvl="0"/>
            <a:r>
              <a:rPr lang="es-MX" sz="1600" dirty="0">
                <a:solidFill>
                  <a:srgbClr val="002060"/>
                </a:solidFill>
              </a:rPr>
              <a:t>	</a:t>
            </a:r>
            <a:r>
              <a:rPr lang="es-MX" sz="1600" dirty="0" smtClean="0">
                <a:solidFill>
                  <a:srgbClr val="002060"/>
                </a:solidFill>
              </a:rPr>
              <a:t>	Responsabilidad</a:t>
            </a:r>
            <a:endParaRPr lang="es-MX" sz="1600" dirty="0">
              <a:solidFill>
                <a:srgbClr val="002060"/>
              </a:solidFill>
            </a:endParaRPr>
          </a:p>
          <a:p>
            <a:pPr lvl="0"/>
            <a:r>
              <a:rPr lang="es-MX" sz="1600" dirty="0">
                <a:solidFill>
                  <a:srgbClr val="002060"/>
                </a:solidFill>
              </a:rPr>
              <a:t>	</a:t>
            </a:r>
            <a:r>
              <a:rPr lang="es-MX" sz="1600" dirty="0" smtClean="0">
                <a:solidFill>
                  <a:srgbClr val="002060"/>
                </a:solidFill>
              </a:rPr>
              <a:t>	Respeto</a:t>
            </a:r>
            <a:endParaRPr lang="es-MX" sz="1600" dirty="0">
              <a:solidFill>
                <a:srgbClr val="002060"/>
              </a:solidFill>
            </a:endParaRPr>
          </a:p>
          <a:p>
            <a:pPr lvl="0"/>
            <a:r>
              <a:rPr lang="es-MX" sz="1600" dirty="0">
                <a:solidFill>
                  <a:srgbClr val="002060"/>
                </a:solidFill>
              </a:rPr>
              <a:t>	</a:t>
            </a:r>
            <a:r>
              <a:rPr lang="es-MX" sz="1600" dirty="0" smtClean="0">
                <a:solidFill>
                  <a:srgbClr val="002060"/>
                </a:solidFill>
              </a:rPr>
              <a:t>	Honestidad </a:t>
            </a:r>
            <a:r>
              <a:rPr lang="es-MX" sz="1600" dirty="0">
                <a:solidFill>
                  <a:srgbClr val="002060"/>
                </a:solidFill>
              </a:rPr>
              <a:t>y  </a:t>
            </a:r>
            <a:r>
              <a:rPr lang="es-MX" sz="1600" dirty="0" smtClean="0">
                <a:solidFill>
                  <a:srgbClr val="002060"/>
                </a:solidFill>
              </a:rPr>
              <a:t>compromiso</a:t>
            </a:r>
            <a:endParaRPr lang="es-MX" sz="1600" dirty="0">
              <a:solidFill>
                <a:srgbClr val="002060"/>
              </a:solidFill>
            </a:endParaRPr>
          </a:p>
          <a:p>
            <a:pPr lvl="0"/>
            <a:r>
              <a:rPr lang="es-MX" sz="1600" dirty="0">
                <a:solidFill>
                  <a:srgbClr val="002060"/>
                </a:solidFill>
              </a:rPr>
              <a:t>          </a:t>
            </a:r>
            <a:r>
              <a:rPr lang="es-MX" sz="1600" dirty="0" smtClean="0">
                <a:solidFill>
                  <a:srgbClr val="002060"/>
                </a:solidFill>
              </a:rPr>
              <a:t>	Seguridad</a:t>
            </a:r>
            <a:endParaRPr lang="es-MX" sz="1600" dirty="0">
              <a:solidFill>
                <a:srgbClr val="002060"/>
              </a:solidFill>
            </a:endParaRPr>
          </a:p>
        </p:txBody>
      </p:sp>
      <p:sp>
        <p:nvSpPr>
          <p:cNvPr id="6" name="CuadroTexto 5"/>
          <p:cNvSpPr txBox="1"/>
          <p:nvPr/>
        </p:nvSpPr>
        <p:spPr>
          <a:xfrm>
            <a:off x="5132281" y="1189562"/>
            <a:ext cx="1202765" cy="400110"/>
          </a:xfrm>
          <a:prstGeom prst="rect">
            <a:avLst/>
          </a:prstGeom>
          <a:noFill/>
        </p:spPr>
        <p:txBody>
          <a:bodyPr wrap="none" rtlCol="0">
            <a:spAutoFit/>
          </a:bodyPr>
          <a:lstStyle/>
          <a:p>
            <a:r>
              <a:rPr lang="es-MX" sz="2000" b="1" dirty="0" smtClean="0">
                <a:solidFill>
                  <a:srgbClr val="002060"/>
                </a:solidFill>
              </a:rPr>
              <a:t>VALORES </a:t>
            </a:r>
            <a:endParaRPr lang="es-MX" sz="2000" b="1" dirty="0">
              <a:solidFill>
                <a:srgbClr val="002060"/>
              </a:solidFill>
            </a:endParaRPr>
          </a:p>
        </p:txBody>
      </p:sp>
      <p:sp>
        <p:nvSpPr>
          <p:cNvPr id="2" name="Rectángulo 1"/>
          <p:cNvSpPr/>
          <p:nvPr/>
        </p:nvSpPr>
        <p:spPr>
          <a:xfrm>
            <a:off x="571725" y="1583590"/>
            <a:ext cx="4382853" cy="2339102"/>
          </a:xfrm>
          <a:prstGeom prst="rect">
            <a:avLst/>
          </a:prstGeom>
        </p:spPr>
        <p:txBody>
          <a:bodyPr wrap="square">
            <a:spAutoFit/>
          </a:bodyPr>
          <a:lstStyle/>
          <a:p>
            <a:pPr algn="just"/>
            <a:r>
              <a:rPr lang="es-MX" b="1" dirty="0">
                <a:solidFill>
                  <a:srgbClr val="002060"/>
                </a:solidFill>
              </a:rPr>
              <a:t>MISION </a:t>
            </a:r>
            <a:r>
              <a:rPr lang="es-MX" sz="1600" dirty="0">
                <a:solidFill>
                  <a:srgbClr val="002060"/>
                </a:solidFill>
              </a:rPr>
              <a:t>Brindar al mercado soluciones integrales de logística de distribución de sus productos bajo los mas altos estándares de calidad ,superando las expectativas de nuestros clientes, convirtiéndonos en un eslabón importante de la cadena productiva, contribuyendo así al desarrollo económico del país en un alto sentido de responsabilidad.</a:t>
            </a:r>
          </a:p>
        </p:txBody>
      </p:sp>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l="69445" t="14182"/>
          <a:stretch/>
        </p:blipFill>
        <p:spPr>
          <a:xfrm>
            <a:off x="5345177" y="6851968"/>
            <a:ext cx="1026543" cy="1554647"/>
          </a:xfrm>
          <a:prstGeom prst="rect">
            <a:avLst/>
          </a:prstGeom>
        </p:spPr>
      </p:pic>
      <p:pic>
        <p:nvPicPr>
          <p:cNvPr id="9" name="Imagen 8"/>
          <p:cNvPicPr>
            <a:picLocks noChangeAspect="1"/>
          </p:cNvPicPr>
          <p:nvPr/>
        </p:nvPicPr>
        <p:blipFill rotWithShape="1">
          <a:blip r:embed="rId2">
            <a:extLst>
              <a:ext uri="{28A0092B-C50C-407E-A947-70E740481C1C}">
                <a14:useLocalDpi xmlns:a14="http://schemas.microsoft.com/office/drawing/2010/main" val="0"/>
              </a:ext>
            </a:extLst>
          </a:blip>
          <a:srcRect l="37420" t="14300" r="34622" b="9319"/>
          <a:stretch/>
        </p:blipFill>
        <p:spPr>
          <a:xfrm>
            <a:off x="571725" y="4330215"/>
            <a:ext cx="984232" cy="1449863"/>
          </a:xfrm>
          <a:prstGeom prst="rect">
            <a:avLst/>
          </a:prstGeom>
        </p:spPr>
      </p:pic>
      <p:pic>
        <p:nvPicPr>
          <p:cNvPr id="10" name="Imagen 9"/>
          <p:cNvPicPr>
            <a:picLocks noChangeAspect="1"/>
          </p:cNvPicPr>
          <p:nvPr/>
        </p:nvPicPr>
        <p:blipFill rotWithShape="1">
          <a:blip r:embed="rId2">
            <a:extLst>
              <a:ext uri="{28A0092B-C50C-407E-A947-70E740481C1C}">
                <a14:useLocalDpi xmlns:a14="http://schemas.microsoft.com/office/drawing/2010/main" val="0"/>
              </a:ext>
            </a:extLst>
          </a:blip>
          <a:srcRect l="-371" t="13179" r="66865" b="2880"/>
          <a:stretch/>
        </p:blipFill>
        <p:spPr>
          <a:xfrm>
            <a:off x="5345177" y="1851782"/>
            <a:ext cx="1069777" cy="1445128"/>
          </a:xfrm>
          <a:prstGeom prst="rect">
            <a:avLst/>
          </a:prstGeom>
        </p:spPr>
      </p:pic>
      <p:sp>
        <p:nvSpPr>
          <p:cNvPr id="4" name="Rectángulo 3"/>
          <p:cNvSpPr/>
          <p:nvPr/>
        </p:nvSpPr>
        <p:spPr>
          <a:xfrm>
            <a:off x="2012397" y="4274220"/>
            <a:ext cx="3429000" cy="1600438"/>
          </a:xfrm>
          <a:prstGeom prst="rect">
            <a:avLst/>
          </a:prstGeom>
        </p:spPr>
        <p:txBody>
          <a:bodyPr>
            <a:spAutoFit/>
          </a:bodyPr>
          <a:lstStyle/>
          <a:p>
            <a:pPr lvl="0" algn="just"/>
            <a:r>
              <a:rPr lang="es-MX" b="1" dirty="0">
                <a:solidFill>
                  <a:srgbClr val="002060"/>
                </a:solidFill>
              </a:rPr>
              <a:t>VISION </a:t>
            </a:r>
            <a:r>
              <a:rPr lang="es-MX" sz="1600" dirty="0">
                <a:solidFill>
                  <a:srgbClr val="002060"/>
                </a:solidFill>
              </a:rPr>
              <a:t>Consolidarnos y mantener el liderazgo de nuestra empresa en el mercado de transporte, Logística y distribución en el territorio nacional</a:t>
            </a:r>
            <a:r>
              <a:rPr lang="es-MX" sz="1600" dirty="0" smtClean="0">
                <a:solidFill>
                  <a:srgbClr val="002060"/>
                </a:solidFill>
              </a:rPr>
              <a:t>.</a:t>
            </a:r>
            <a:endParaRPr lang="es-MX" sz="1600" dirty="0">
              <a:solidFill>
                <a:srgbClr val="002060"/>
              </a:solidFill>
            </a:endParaRPr>
          </a:p>
        </p:txBody>
      </p:sp>
      <p:pic>
        <p:nvPicPr>
          <p:cNvPr id="1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7" name="Conector recto 16"/>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18" name="CuadroTexto 17"/>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3274216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ángulo 1"/>
          <p:cNvSpPr/>
          <p:nvPr/>
        </p:nvSpPr>
        <p:spPr>
          <a:xfrm>
            <a:off x="157421" y="1775304"/>
            <a:ext cx="3927744" cy="1846659"/>
          </a:xfrm>
          <a:prstGeom prst="rect">
            <a:avLst/>
          </a:prstGeom>
        </p:spPr>
        <p:txBody>
          <a:bodyPr wrap="square">
            <a:spAutoFit/>
          </a:bodyPr>
          <a:lstStyle/>
          <a:p>
            <a:pPr algn="just"/>
            <a:r>
              <a:rPr lang="es-MX" b="1" dirty="0">
                <a:solidFill>
                  <a:srgbClr val="002060"/>
                </a:solidFill>
              </a:rPr>
              <a:t>SERVICIO DEDICADO  </a:t>
            </a:r>
            <a:endParaRPr lang="es-MX" b="1" dirty="0" smtClean="0">
              <a:solidFill>
                <a:srgbClr val="002060"/>
              </a:solidFill>
            </a:endParaRPr>
          </a:p>
          <a:p>
            <a:pPr algn="just"/>
            <a:r>
              <a:rPr lang="es-MX" sz="1600" dirty="0" smtClean="0">
                <a:solidFill>
                  <a:srgbClr val="002060"/>
                </a:solidFill>
              </a:rPr>
              <a:t>Unidades </a:t>
            </a:r>
            <a:r>
              <a:rPr lang="es-MX" sz="1600" dirty="0">
                <a:solidFill>
                  <a:srgbClr val="002060"/>
                </a:solidFill>
              </a:rPr>
              <a:t>que se asignan por un tiempo determinado por medio de un contrato y que siempre estarán disponibles en horarios y días que así lo requiera cada cliente según su operación.</a:t>
            </a:r>
          </a:p>
        </p:txBody>
      </p:sp>
      <p:sp>
        <p:nvSpPr>
          <p:cNvPr id="6" name="CuadroTexto 5"/>
          <p:cNvSpPr txBox="1"/>
          <p:nvPr/>
        </p:nvSpPr>
        <p:spPr>
          <a:xfrm>
            <a:off x="3741800" y="1097313"/>
            <a:ext cx="2955032" cy="400110"/>
          </a:xfrm>
          <a:prstGeom prst="rect">
            <a:avLst/>
          </a:prstGeom>
          <a:noFill/>
        </p:spPr>
        <p:txBody>
          <a:bodyPr wrap="square" rtlCol="0">
            <a:spAutoFit/>
          </a:bodyPr>
          <a:lstStyle/>
          <a:p>
            <a:r>
              <a:rPr lang="es-MX" sz="2000" b="1" dirty="0" smtClean="0">
                <a:solidFill>
                  <a:srgbClr val="002060"/>
                </a:solidFill>
                <a:latin typeface="+mj-lt"/>
                <a:cs typeface="Arial" panose="020B0604020202020204" pitchFamily="34" charset="0"/>
              </a:rPr>
              <a:t>TIPO DE SERVICIOS</a:t>
            </a:r>
            <a:endParaRPr lang="es-MX" sz="2000" b="1" dirty="0">
              <a:solidFill>
                <a:srgbClr val="002060"/>
              </a:solidFill>
              <a:latin typeface="+mj-lt"/>
              <a:cs typeface="Arial" panose="020B0604020202020204" pitchFamily="34" charset="0"/>
            </a:endParaRP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855" y="2146796"/>
            <a:ext cx="1469904" cy="1103674"/>
          </a:xfrm>
          <a:prstGeom prst="rect">
            <a:avLst/>
          </a:prstGeom>
        </p:spPr>
      </p:pic>
      <p:sp>
        <p:nvSpPr>
          <p:cNvPr id="3" name="Rectángulo 2"/>
          <p:cNvSpPr/>
          <p:nvPr/>
        </p:nvSpPr>
        <p:spPr>
          <a:xfrm>
            <a:off x="2998543" y="4269137"/>
            <a:ext cx="3429000" cy="1354217"/>
          </a:xfrm>
          <a:prstGeom prst="rect">
            <a:avLst/>
          </a:prstGeom>
        </p:spPr>
        <p:txBody>
          <a:bodyPr>
            <a:spAutoFit/>
          </a:bodyPr>
          <a:lstStyle/>
          <a:p>
            <a:pPr algn="just"/>
            <a:r>
              <a:rPr lang="es-MX" b="1" dirty="0">
                <a:solidFill>
                  <a:srgbClr val="002060"/>
                </a:solidFill>
              </a:rPr>
              <a:t>SERVICIO DE OPORTUNIDAD </a:t>
            </a:r>
            <a:r>
              <a:rPr lang="es-MX" sz="1600" dirty="0">
                <a:solidFill>
                  <a:srgbClr val="002060"/>
                </a:solidFill>
              </a:rPr>
              <a:t>Unidades que se programan con reserva anticipada por el cliente para cubrir el servicio local o foráneo.</a:t>
            </a:r>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l="7401"/>
          <a:stretch/>
        </p:blipFill>
        <p:spPr>
          <a:xfrm>
            <a:off x="388711" y="4452019"/>
            <a:ext cx="2453052" cy="988452"/>
          </a:xfrm>
          <a:prstGeom prst="rect">
            <a:avLst/>
          </a:prstGeom>
        </p:spPr>
      </p:pic>
      <p:sp>
        <p:nvSpPr>
          <p:cNvPr id="4" name="Rectángulo 3"/>
          <p:cNvSpPr/>
          <p:nvPr/>
        </p:nvSpPr>
        <p:spPr>
          <a:xfrm>
            <a:off x="388711" y="6489617"/>
            <a:ext cx="3429000" cy="1600438"/>
          </a:xfrm>
          <a:prstGeom prst="rect">
            <a:avLst/>
          </a:prstGeom>
        </p:spPr>
        <p:txBody>
          <a:bodyPr>
            <a:spAutoFit/>
          </a:bodyPr>
          <a:lstStyle/>
          <a:p>
            <a:pPr algn="just"/>
            <a:r>
              <a:rPr lang="es-MX" b="1" dirty="0">
                <a:solidFill>
                  <a:srgbClr val="002060"/>
                </a:solidFill>
              </a:rPr>
              <a:t>SERVICIO RUTA DIRECTA </a:t>
            </a:r>
          </a:p>
          <a:p>
            <a:pPr algn="just"/>
            <a:r>
              <a:rPr lang="es-MX" sz="1600" dirty="0" smtClean="0">
                <a:solidFill>
                  <a:srgbClr val="002060"/>
                </a:solidFill>
              </a:rPr>
              <a:t>Una </a:t>
            </a:r>
            <a:r>
              <a:rPr lang="es-MX" sz="1600" dirty="0">
                <a:solidFill>
                  <a:srgbClr val="002060"/>
                </a:solidFill>
              </a:rPr>
              <a:t>vez determinado el tipo de servicio, se programa la salida de la ruta local o foránea, y se realiza de origen a un solo destinatario.</a:t>
            </a:r>
          </a:p>
        </p:txBody>
      </p:sp>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0925" y="6763249"/>
            <a:ext cx="1993834" cy="1326806"/>
          </a:xfrm>
          <a:prstGeom prst="rect">
            <a:avLst/>
          </a:prstGeom>
        </p:spPr>
      </p:pic>
      <p:pic>
        <p:nvPicPr>
          <p:cNvPr id="1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7" name="Conector recto 16"/>
          <p:cNvCxnSpPr/>
          <p:nvPr/>
        </p:nvCxnSpPr>
        <p:spPr>
          <a:xfrm>
            <a:off x="131553" y="1123364"/>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18" name="CuadroTexto 17"/>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1127707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ircle(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uadroTexto 4"/>
          <p:cNvSpPr txBox="1"/>
          <p:nvPr/>
        </p:nvSpPr>
        <p:spPr>
          <a:xfrm>
            <a:off x="3945365" y="1130581"/>
            <a:ext cx="3132538" cy="400110"/>
          </a:xfrm>
          <a:prstGeom prst="rect">
            <a:avLst/>
          </a:prstGeom>
          <a:noFill/>
        </p:spPr>
        <p:txBody>
          <a:bodyPr wrap="square" rtlCol="0">
            <a:spAutoFit/>
          </a:bodyPr>
          <a:lstStyle/>
          <a:p>
            <a:r>
              <a:rPr lang="es-MX" sz="2000" b="1" dirty="0" smtClean="0">
                <a:solidFill>
                  <a:srgbClr val="002060"/>
                </a:solidFill>
                <a:latin typeface="+mj-lt"/>
                <a:cs typeface="Arial" panose="020B0604020202020204" pitchFamily="34" charset="0"/>
              </a:rPr>
              <a:t>OPCION DE RUTAS</a:t>
            </a:r>
            <a:endParaRPr lang="es-MX" sz="2000" b="1" dirty="0">
              <a:solidFill>
                <a:srgbClr val="002060"/>
              </a:solidFill>
              <a:latin typeface="+mj-lt"/>
              <a:cs typeface="Arial" panose="020B0604020202020204" pitchFamily="34" charset="0"/>
            </a:endParaRPr>
          </a:p>
        </p:txBody>
      </p:sp>
      <p:sp>
        <p:nvSpPr>
          <p:cNvPr id="2" name="Rectángulo 1"/>
          <p:cNvSpPr/>
          <p:nvPr/>
        </p:nvSpPr>
        <p:spPr>
          <a:xfrm>
            <a:off x="248089" y="1669661"/>
            <a:ext cx="3835867" cy="1384995"/>
          </a:xfrm>
          <a:prstGeom prst="rect">
            <a:avLst/>
          </a:prstGeom>
        </p:spPr>
        <p:txBody>
          <a:bodyPr wrap="square">
            <a:spAutoFit/>
          </a:bodyPr>
          <a:lstStyle/>
          <a:p>
            <a:pPr algn="just"/>
            <a:r>
              <a:rPr lang="es-MX" b="1" dirty="0" smtClean="0">
                <a:solidFill>
                  <a:srgbClr val="002060"/>
                </a:solidFill>
              </a:rPr>
              <a:t>SERVICIO, RUTA </a:t>
            </a:r>
            <a:r>
              <a:rPr lang="es-MX" b="1" dirty="0">
                <a:solidFill>
                  <a:srgbClr val="002060"/>
                </a:solidFill>
              </a:rPr>
              <a:t>CON </a:t>
            </a:r>
            <a:r>
              <a:rPr lang="es-MX" b="1" dirty="0" smtClean="0">
                <a:solidFill>
                  <a:srgbClr val="002060"/>
                </a:solidFill>
              </a:rPr>
              <a:t>REPARTOS</a:t>
            </a:r>
          </a:p>
          <a:p>
            <a:pPr algn="just"/>
            <a:r>
              <a:rPr lang="es-MX" sz="1600" dirty="0" smtClean="0">
                <a:solidFill>
                  <a:srgbClr val="002060"/>
                </a:solidFill>
              </a:rPr>
              <a:t>Se asigna la unidad que realizara este tipo de ruta</a:t>
            </a:r>
            <a:r>
              <a:rPr lang="es-MX" sz="1600" dirty="0">
                <a:solidFill>
                  <a:srgbClr val="002060"/>
                </a:solidFill>
              </a:rPr>
              <a:t> </a:t>
            </a:r>
            <a:r>
              <a:rPr lang="es-MX" sz="1600" dirty="0" smtClean="0">
                <a:solidFill>
                  <a:srgbClr val="002060"/>
                </a:solidFill>
              </a:rPr>
              <a:t>considerando el volumen de carga y sus destinos locales o foráneos.</a:t>
            </a:r>
            <a:endParaRPr lang="es-MX" sz="1600" dirty="0">
              <a:solidFill>
                <a:srgbClr val="002060"/>
              </a:solidFill>
            </a:endParaRPr>
          </a:p>
        </p:txBody>
      </p:sp>
      <p:sp>
        <p:nvSpPr>
          <p:cNvPr id="4" name="Rectángulo 3"/>
          <p:cNvSpPr/>
          <p:nvPr/>
        </p:nvSpPr>
        <p:spPr>
          <a:xfrm>
            <a:off x="312800" y="3397372"/>
            <a:ext cx="3706446" cy="1846659"/>
          </a:xfrm>
          <a:prstGeom prst="rect">
            <a:avLst/>
          </a:prstGeom>
        </p:spPr>
        <p:txBody>
          <a:bodyPr wrap="square">
            <a:spAutoFit/>
          </a:bodyPr>
          <a:lstStyle/>
          <a:p>
            <a:pPr algn="just"/>
            <a:r>
              <a:rPr lang="es-MX" b="1" dirty="0" smtClean="0">
                <a:solidFill>
                  <a:srgbClr val="002060"/>
                </a:solidFill>
              </a:rPr>
              <a:t>SERVICIO, </a:t>
            </a:r>
            <a:r>
              <a:rPr lang="es-MX" b="1" dirty="0">
                <a:solidFill>
                  <a:srgbClr val="002060"/>
                </a:solidFill>
              </a:rPr>
              <a:t>RUTAS ESPECIALES </a:t>
            </a:r>
            <a:endParaRPr lang="es-MX" b="1" dirty="0" smtClean="0">
              <a:solidFill>
                <a:srgbClr val="002060"/>
              </a:solidFill>
            </a:endParaRPr>
          </a:p>
          <a:p>
            <a:pPr algn="just"/>
            <a:r>
              <a:rPr lang="es-MX" sz="1600" dirty="0" smtClean="0">
                <a:solidFill>
                  <a:srgbClr val="002060"/>
                </a:solidFill>
              </a:rPr>
              <a:t>Se </a:t>
            </a:r>
            <a:r>
              <a:rPr lang="es-MX" sz="1600" dirty="0">
                <a:solidFill>
                  <a:srgbClr val="002060"/>
                </a:solidFill>
              </a:rPr>
              <a:t>elige el tipo </a:t>
            </a:r>
            <a:r>
              <a:rPr lang="es-MX" sz="1600" dirty="0" smtClean="0">
                <a:solidFill>
                  <a:srgbClr val="002060"/>
                </a:solidFill>
              </a:rPr>
              <a:t>de unidad que podrá cubrir con las especificaciones de este tipo de rutas, ya </a:t>
            </a:r>
            <a:r>
              <a:rPr lang="es-MX" sz="1600" dirty="0">
                <a:solidFill>
                  <a:srgbClr val="002060"/>
                </a:solidFill>
              </a:rPr>
              <a:t>sea para una </a:t>
            </a:r>
            <a:r>
              <a:rPr lang="es-MX" sz="1600" dirty="0" smtClean="0">
                <a:solidFill>
                  <a:srgbClr val="002060"/>
                </a:solidFill>
              </a:rPr>
              <a:t>exposición, eventos de mercadotecnia, </a:t>
            </a:r>
            <a:r>
              <a:rPr lang="es-MX" sz="1600" dirty="0">
                <a:solidFill>
                  <a:srgbClr val="002060"/>
                </a:solidFill>
              </a:rPr>
              <a:t>local o foráneo.</a:t>
            </a: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72487">
            <a:off x="4326025" y="4967346"/>
            <a:ext cx="1854371" cy="1043084"/>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00" y="6183285"/>
            <a:ext cx="1901779" cy="1065098"/>
          </a:xfrm>
          <a:prstGeom prst="rect">
            <a:avLst/>
          </a:prstGeom>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0807" y="6266350"/>
            <a:ext cx="2679976" cy="1051764"/>
          </a:xfrm>
          <a:prstGeom prst="rect">
            <a:avLst/>
          </a:prstGeom>
        </p:spPr>
      </p:pic>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1035" y="3604774"/>
            <a:ext cx="1849325" cy="1040245"/>
          </a:xfrm>
          <a:prstGeom prst="rect">
            <a:avLst/>
          </a:prstGeom>
        </p:spPr>
      </p:pic>
      <p:pic>
        <p:nvPicPr>
          <p:cNvPr id="6" name="Imagen 5"/>
          <p:cNvPicPr>
            <a:picLocks noChangeAspect="1"/>
          </p:cNvPicPr>
          <p:nvPr/>
        </p:nvPicPr>
        <p:blipFill rotWithShape="1">
          <a:blip r:embed="rId6">
            <a:extLst>
              <a:ext uri="{28A0092B-C50C-407E-A947-70E740481C1C}">
                <a14:useLocalDpi xmlns:a14="http://schemas.microsoft.com/office/drawing/2010/main" val="0"/>
              </a:ext>
            </a:extLst>
          </a:blip>
          <a:srcRect l="6914" t="2633" r="7160" b="10528"/>
          <a:stretch/>
        </p:blipFill>
        <p:spPr>
          <a:xfrm>
            <a:off x="2167229" y="5154740"/>
            <a:ext cx="1852017" cy="1053733"/>
          </a:xfrm>
          <a:prstGeom prst="rect">
            <a:avLst/>
          </a:prstGeom>
        </p:spPr>
      </p:pic>
      <p:sp>
        <p:nvSpPr>
          <p:cNvPr id="7" name="Rectángulo 6"/>
          <p:cNvSpPr/>
          <p:nvPr/>
        </p:nvSpPr>
        <p:spPr>
          <a:xfrm>
            <a:off x="267659" y="7293141"/>
            <a:ext cx="4097867" cy="1600438"/>
          </a:xfrm>
          <a:prstGeom prst="rect">
            <a:avLst/>
          </a:prstGeom>
        </p:spPr>
        <p:txBody>
          <a:bodyPr wrap="square">
            <a:spAutoFit/>
          </a:bodyPr>
          <a:lstStyle/>
          <a:p>
            <a:pPr algn="just"/>
            <a:r>
              <a:rPr lang="es-MX" b="1" dirty="0">
                <a:solidFill>
                  <a:srgbClr val="002060"/>
                </a:solidFill>
              </a:rPr>
              <a:t>EVIDENCIAS DE </a:t>
            </a:r>
            <a:r>
              <a:rPr lang="es-MX" b="1" dirty="0" smtClean="0">
                <a:solidFill>
                  <a:srgbClr val="002060"/>
                </a:solidFill>
              </a:rPr>
              <a:t>ENTREGA</a:t>
            </a:r>
          </a:p>
          <a:p>
            <a:pPr algn="just"/>
            <a:r>
              <a:rPr lang="es-MX" sz="1600" dirty="0" smtClean="0">
                <a:solidFill>
                  <a:srgbClr val="002060"/>
                </a:solidFill>
              </a:rPr>
              <a:t>Una </a:t>
            </a:r>
            <a:r>
              <a:rPr lang="es-MX" sz="1600" dirty="0">
                <a:solidFill>
                  <a:srgbClr val="002060"/>
                </a:solidFill>
              </a:rPr>
              <a:t>vez </a:t>
            </a:r>
            <a:r>
              <a:rPr lang="es-MX" sz="1600" dirty="0" smtClean="0">
                <a:solidFill>
                  <a:srgbClr val="002060"/>
                </a:solidFill>
              </a:rPr>
              <a:t>concluida la entrega</a:t>
            </a:r>
            <a:r>
              <a:rPr lang="es-MX" sz="1600" dirty="0">
                <a:solidFill>
                  <a:srgbClr val="002060"/>
                </a:solidFill>
              </a:rPr>
              <a:t>, el documento que avala la </a:t>
            </a:r>
            <a:r>
              <a:rPr lang="es-MX" sz="1600" dirty="0" smtClean="0">
                <a:solidFill>
                  <a:srgbClr val="002060"/>
                </a:solidFill>
              </a:rPr>
              <a:t>mercancía </a:t>
            </a:r>
            <a:r>
              <a:rPr lang="es-MX" sz="1600" dirty="0">
                <a:solidFill>
                  <a:srgbClr val="002060"/>
                </a:solidFill>
              </a:rPr>
              <a:t>se envía de manera inmediata a su correo electrónico a fin </a:t>
            </a:r>
            <a:r>
              <a:rPr lang="es-MX" sz="1600" dirty="0" smtClean="0">
                <a:solidFill>
                  <a:srgbClr val="002060"/>
                </a:solidFill>
              </a:rPr>
              <a:t>de comprobar que el servicio ha sido realizado.</a:t>
            </a:r>
            <a:endParaRPr lang="es-MX" sz="1600" dirty="0">
              <a:solidFill>
                <a:srgbClr val="002060"/>
              </a:solidFill>
            </a:endParaRPr>
          </a:p>
        </p:txBody>
      </p:sp>
      <p:pic>
        <p:nvPicPr>
          <p:cNvPr id="17" name="Imagen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51873" y="7436928"/>
            <a:ext cx="1614722" cy="1151851"/>
          </a:xfrm>
          <a:prstGeom prst="rect">
            <a:avLst/>
          </a:prstGeom>
        </p:spPr>
      </p:pic>
      <p:pic>
        <p:nvPicPr>
          <p:cNvPr id="18" name="Imagen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4273" y="7589328"/>
            <a:ext cx="1614722" cy="1151851"/>
          </a:xfrm>
          <a:prstGeom prst="rect">
            <a:avLst/>
          </a:prstGeom>
        </p:spPr>
      </p:pic>
      <p:pic>
        <p:nvPicPr>
          <p:cNvPr id="19" name="Imagen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6673" y="7741728"/>
            <a:ext cx="1614722" cy="1151851"/>
          </a:xfrm>
          <a:prstGeom prst="rect">
            <a:avLst/>
          </a:prstGeom>
        </p:spPr>
      </p:pic>
      <p:pic>
        <p:nvPicPr>
          <p:cNvPr id="20"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22" name="Conector recto 21"/>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23" name="CuadroTexto 22"/>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pic>
        <p:nvPicPr>
          <p:cNvPr id="8" name="Imagen 7"/>
          <p:cNvPicPr>
            <a:picLocks noChangeAspect="1"/>
          </p:cNvPicPr>
          <p:nvPr/>
        </p:nvPicPr>
        <p:blipFill rotWithShape="1">
          <a:blip r:embed="rId9">
            <a:extLst>
              <a:ext uri="{28A0092B-C50C-407E-A947-70E740481C1C}">
                <a14:useLocalDpi xmlns:a14="http://schemas.microsoft.com/office/drawing/2010/main" val="0"/>
              </a:ext>
            </a:extLst>
          </a:blip>
          <a:srcRect l="1" r="-7009" b="13946"/>
          <a:stretch/>
        </p:blipFill>
        <p:spPr>
          <a:xfrm>
            <a:off x="4461090" y="1561073"/>
            <a:ext cx="1584239" cy="1590949"/>
          </a:xfrm>
          <a:prstGeom prst="rect">
            <a:avLst/>
          </a:prstGeom>
        </p:spPr>
      </p:pic>
    </p:spTree>
    <p:extLst>
      <p:ext uri="{BB962C8B-B14F-4D97-AF65-F5344CB8AC3E}">
        <p14:creationId xmlns:p14="http://schemas.microsoft.com/office/powerpoint/2010/main" val="1266559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107 -0.23732 L 3.7037E-7 -2.22222E-6 " pathEditMode="relative" rAng="0" ptsTypes="AA">
                                      <p:cBhvr>
                                        <p:cTn id="6" dur="1500" fill="hold"/>
                                        <p:tgtEl>
                                          <p:spTgt spid="15"/>
                                        </p:tgtEl>
                                        <p:attrNameLst>
                                          <p:attrName>ppt_x</p:attrName>
                                          <p:attrName>ppt_y</p:attrName>
                                        </p:attrNameLst>
                                      </p:cBhvr>
                                      <p:rCtr x="1042" y="11858"/>
                                    </p:animMotion>
                                  </p:childTnLst>
                                </p:cTn>
                              </p:par>
                            </p:childTnLst>
                          </p:cTn>
                        </p:par>
                        <p:par>
                          <p:cTn id="7" fill="hold">
                            <p:stCondLst>
                              <p:cond delay="1500"/>
                            </p:stCondLst>
                            <p:childTnLst>
                              <p:par>
                                <p:cTn id="8" presetID="42" presetClass="path" presetSubtype="0" accel="50000" decel="50000" fill="hold" nodeType="afterEffect">
                                  <p:stCondLst>
                                    <p:cond delay="0"/>
                                  </p:stCondLst>
                                  <p:childTnLst>
                                    <p:animMotion origin="layout" path="M -0.0537 -0.26319 L -2.22222E-6 -3.61111E-6 " pathEditMode="relative" rAng="0" ptsTypes="AA">
                                      <p:cBhvr>
                                        <p:cTn id="9" dur="2000" fill="hold"/>
                                        <p:tgtEl>
                                          <p:spTgt spid="9"/>
                                        </p:tgtEl>
                                        <p:attrNameLst>
                                          <p:attrName>ppt_x</p:attrName>
                                          <p:attrName>ppt_y</p:attrName>
                                        </p:attrNameLst>
                                      </p:cBhvr>
                                      <p:rCtr x="2685" y="13160"/>
                                    </p:animMotion>
                                  </p:childTnLst>
                                </p:cTn>
                              </p:par>
                            </p:childTnLst>
                          </p:cTn>
                        </p:par>
                        <p:par>
                          <p:cTn id="10" fill="hold">
                            <p:stCondLst>
                              <p:cond delay="3500"/>
                            </p:stCondLst>
                            <p:childTnLst>
                              <p:par>
                                <p:cTn id="11" presetID="42" presetClass="path" presetSubtype="0" accel="50000" decel="50000" fill="hold" nodeType="afterEffect">
                                  <p:stCondLst>
                                    <p:cond delay="0"/>
                                  </p:stCondLst>
                                  <p:childTnLst>
                                    <p:animMotion origin="layout" path="M -0.03773 -0.24844 L 7.40741E-7 5E-6 " pathEditMode="relative" rAng="0" ptsTypes="AA">
                                      <p:cBhvr>
                                        <p:cTn id="12" dur="2000" fill="hold"/>
                                        <p:tgtEl>
                                          <p:spTgt spid="10"/>
                                        </p:tgtEl>
                                        <p:attrNameLst>
                                          <p:attrName>ppt_x</p:attrName>
                                          <p:attrName>ppt_y</p:attrName>
                                        </p:attrNameLst>
                                      </p:cBhvr>
                                      <p:rCtr x="1875" y="12413"/>
                                    </p:animMotion>
                                  </p:childTnLst>
                                </p:cTn>
                              </p:par>
                            </p:childTnLst>
                          </p:cTn>
                        </p:par>
                        <p:par>
                          <p:cTn id="13" fill="hold">
                            <p:stCondLst>
                              <p:cond delay="5500"/>
                            </p:stCondLst>
                            <p:childTnLst>
                              <p:par>
                                <p:cTn id="14" presetID="42" presetClass="path" presetSubtype="0" accel="50000" decel="50000" fill="hold" nodeType="afterEffect">
                                  <p:stCondLst>
                                    <p:cond delay="0"/>
                                  </p:stCondLst>
                                  <p:childTnLst>
                                    <p:animMotion origin="layout" path="M -0.06204 -0.25643 L -1.48148E-6 1.66667E-6 " pathEditMode="relative" rAng="0" ptsTypes="AA">
                                      <p:cBhvr>
                                        <p:cTn id="15" dur="2000" fill="hold"/>
                                        <p:tgtEl>
                                          <p:spTgt spid="11"/>
                                        </p:tgtEl>
                                        <p:attrNameLst>
                                          <p:attrName>ppt_x</p:attrName>
                                          <p:attrName>ppt_y</p:attrName>
                                        </p:attrNameLst>
                                      </p:cBhvr>
                                      <p:rCtr x="3102" y="12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uadroTexto 4"/>
          <p:cNvSpPr txBox="1"/>
          <p:nvPr/>
        </p:nvSpPr>
        <p:spPr>
          <a:xfrm>
            <a:off x="3779121" y="1181473"/>
            <a:ext cx="2955032" cy="400110"/>
          </a:xfrm>
          <a:prstGeom prst="rect">
            <a:avLst/>
          </a:prstGeom>
          <a:noFill/>
        </p:spPr>
        <p:txBody>
          <a:bodyPr wrap="square" rtlCol="0">
            <a:spAutoFit/>
          </a:bodyPr>
          <a:lstStyle/>
          <a:p>
            <a:pPr algn="ctr"/>
            <a:r>
              <a:rPr lang="es-MX" sz="2000" b="1" dirty="0">
                <a:solidFill>
                  <a:srgbClr val="002060"/>
                </a:solidFill>
                <a:latin typeface="+mj-lt"/>
                <a:cs typeface="Arial" panose="020B0604020202020204" pitchFamily="34" charset="0"/>
              </a:rPr>
              <a:t>PERSONAL</a:t>
            </a:r>
          </a:p>
        </p:txBody>
      </p:sp>
      <p:sp>
        <p:nvSpPr>
          <p:cNvPr id="8" name="Rectángulo 7"/>
          <p:cNvSpPr/>
          <p:nvPr/>
        </p:nvSpPr>
        <p:spPr>
          <a:xfrm>
            <a:off x="762789" y="1796000"/>
            <a:ext cx="5608931" cy="1354217"/>
          </a:xfrm>
          <a:prstGeom prst="rect">
            <a:avLst/>
          </a:prstGeom>
        </p:spPr>
        <p:txBody>
          <a:bodyPr wrap="square">
            <a:spAutoFit/>
          </a:bodyPr>
          <a:lstStyle/>
          <a:p>
            <a:pPr algn="just"/>
            <a:r>
              <a:rPr lang="es-MX" b="1" dirty="0" smtClean="0">
                <a:solidFill>
                  <a:srgbClr val="002060"/>
                </a:solidFill>
              </a:rPr>
              <a:t>OPERADORES</a:t>
            </a:r>
          </a:p>
          <a:p>
            <a:pPr algn="just"/>
            <a:r>
              <a:rPr lang="es-MX" sz="1600" dirty="0" smtClean="0">
                <a:solidFill>
                  <a:srgbClr val="002060"/>
                </a:solidFill>
              </a:rPr>
              <a:t>Todos </a:t>
            </a:r>
            <a:r>
              <a:rPr lang="es-MX" sz="1600" dirty="0">
                <a:solidFill>
                  <a:srgbClr val="002060"/>
                </a:solidFill>
              </a:rPr>
              <a:t>nuestros operadores </a:t>
            </a:r>
            <a:r>
              <a:rPr lang="es-MX" sz="1600" dirty="0" smtClean="0">
                <a:solidFill>
                  <a:srgbClr val="002060"/>
                </a:solidFill>
              </a:rPr>
              <a:t> incluyendo nuestros In </a:t>
            </a:r>
            <a:r>
              <a:rPr lang="es-MX" sz="1600" dirty="0" err="1" smtClean="0">
                <a:solidFill>
                  <a:srgbClr val="002060"/>
                </a:solidFill>
              </a:rPr>
              <a:t>House</a:t>
            </a:r>
            <a:r>
              <a:rPr lang="es-MX" sz="1600" dirty="0" smtClean="0">
                <a:solidFill>
                  <a:srgbClr val="002060"/>
                </a:solidFill>
              </a:rPr>
              <a:t>,  cuentan </a:t>
            </a:r>
            <a:r>
              <a:rPr lang="es-MX" sz="1600" dirty="0">
                <a:solidFill>
                  <a:srgbClr val="002060"/>
                </a:solidFill>
              </a:rPr>
              <a:t>con certificación y evaluación de confiabilidad por empresas certificadas, OPALO Y RECURSO CONFIABLE.</a:t>
            </a:r>
          </a:p>
        </p:txBody>
      </p:sp>
      <p:pic>
        <p:nvPicPr>
          <p:cNvPr id="25" name="Imagen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085" y="3547884"/>
            <a:ext cx="2370227" cy="1245531"/>
          </a:xfrm>
          <a:prstGeom prst="rect">
            <a:avLst/>
          </a:prstGeom>
        </p:spPr>
      </p:pic>
      <p:pic>
        <p:nvPicPr>
          <p:cNvPr id="26" name="Imagen 25"/>
          <p:cNvPicPr/>
          <p:nvPr/>
        </p:nvPicPr>
        <p:blipFill rotWithShape="1">
          <a:blip r:embed="rId3"/>
          <a:srcRect l="29593" t="28597" r="33100" b="44958"/>
          <a:stretch/>
        </p:blipFill>
        <p:spPr bwMode="auto">
          <a:xfrm>
            <a:off x="3741800" y="3727239"/>
            <a:ext cx="2064260" cy="1066176"/>
          </a:xfrm>
          <a:prstGeom prst="rect">
            <a:avLst/>
          </a:prstGeom>
          <a:ln>
            <a:noFill/>
          </a:ln>
          <a:extLst>
            <a:ext uri="{53640926-AAD7-44D8-BBD7-CCE9431645EC}">
              <a14:shadowObscured xmlns:a14="http://schemas.microsoft.com/office/drawing/2010/main"/>
            </a:ext>
          </a:extLst>
        </p:spPr>
      </p:pic>
      <p:sp>
        <p:nvSpPr>
          <p:cNvPr id="16" name="Rectángulo 15"/>
          <p:cNvSpPr/>
          <p:nvPr/>
        </p:nvSpPr>
        <p:spPr>
          <a:xfrm>
            <a:off x="683085" y="5275256"/>
            <a:ext cx="5608931" cy="1323439"/>
          </a:xfrm>
          <a:prstGeom prst="rect">
            <a:avLst/>
          </a:prstGeom>
        </p:spPr>
        <p:txBody>
          <a:bodyPr wrap="square">
            <a:spAutoFit/>
          </a:bodyPr>
          <a:lstStyle/>
          <a:p>
            <a:pPr algn="just"/>
            <a:r>
              <a:rPr lang="es-MX" sz="1600" dirty="0">
                <a:solidFill>
                  <a:srgbClr val="002060"/>
                </a:solidFill>
              </a:rPr>
              <a:t>También cuentan con una red de comunicación telefónica privada, debidamente uniformados y con su licencia federal y unidades asignadas a cada uno de Ellos, dependiendo los servicios y la cuenta destinada</a:t>
            </a:r>
            <a:r>
              <a:rPr lang="es-MX" sz="1600" dirty="0" smtClean="0">
                <a:solidFill>
                  <a:srgbClr val="002060"/>
                </a:solidFill>
              </a:rPr>
              <a:t>.</a:t>
            </a:r>
            <a:endParaRPr lang="es-MX" sz="1600" dirty="0">
              <a:solidFill>
                <a:srgbClr val="002060"/>
              </a:solidFill>
            </a:endParaRPr>
          </a:p>
        </p:txBody>
      </p:sp>
      <p:pic>
        <p:nvPicPr>
          <p:cNvPr id="27" name="Imagen 26"/>
          <p:cNvPicPr>
            <a:picLocks noChangeAspect="1"/>
          </p:cNvPicPr>
          <p:nvPr/>
        </p:nvPicPr>
        <p:blipFill rotWithShape="1">
          <a:blip r:embed="rId4">
            <a:extLst>
              <a:ext uri="{28A0092B-C50C-407E-A947-70E740481C1C}">
                <a14:useLocalDpi xmlns:a14="http://schemas.microsoft.com/office/drawing/2010/main" val="0"/>
              </a:ext>
            </a:extLst>
          </a:blip>
          <a:srcRect t="5691" r="1536"/>
          <a:stretch/>
        </p:blipFill>
        <p:spPr>
          <a:xfrm>
            <a:off x="3053312" y="6778603"/>
            <a:ext cx="3210155" cy="1729528"/>
          </a:xfrm>
          <a:prstGeom prst="rect">
            <a:avLst/>
          </a:prstGeom>
        </p:spPr>
      </p:pic>
      <p:pic>
        <p:nvPicPr>
          <p:cNvPr id="1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8" name="Conector recto 17"/>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19" name="CuadroTexto 18"/>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pic>
        <p:nvPicPr>
          <p:cNvPr id="4" name="Imagen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89" y="7184456"/>
            <a:ext cx="1385558" cy="917822"/>
          </a:xfrm>
          <a:prstGeom prst="rect">
            <a:avLst/>
          </a:prstGeom>
        </p:spPr>
      </p:pic>
    </p:spTree>
    <p:extLst>
      <p:ext uri="{BB962C8B-B14F-4D97-AF65-F5344CB8AC3E}">
        <p14:creationId xmlns:p14="http://schemas.microsoft.com/office/powerpoint/2010/main" val="1682124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5"/>
                                        </p:tgtEl>
                                        <p:attrNameLst>
                                          <p:attrName>r</p:attrName>
                                        </p:attrNameLst>
                                      </p:cBhvr>
                                    </p:animRot>
                                    <p:animRot by="-240000">
                                      <p:cBhvr>
                                        <p:cTn id="7" dur="200" fill="hold">
                                          <p:stCondLst>
                                            <p:cond delay="200"/>
                                          </p:stCondLst>
                                        </p:cTn>
                                        <p:tgtEl>
                                          <p:spTgt spid="25"/>
                                        </p:tgtEl>
                                        <p:attrNameLst>
                                          <p:attrName>r</p:attrName>
                                        </p:attrNameLst>
                                      </p:cBhvr>
                                    </p:animRot>
                                    <p:animRot by="240000">
                                      <p:cBhvr>
                                        <p:cTn id="8" dur="200" fill="hold">
                                          <p:stCondLst>
                                            <p:cond delay="400"/>
                                          </p:stCondLst>
                                        </p:cTn>
                                        <p:tgtEl>
                                          <p:spTgt spid="25"/>
                                        </p:tgtEl>
                                        <p:attrNameLst>
                                          <p:attrName>r</p:attrName>
                                        </p:attrNameLst>
                                      </p:cBhvr>
                                    </p:animRot>
                                    <p:animRot by="-240000">
                                      <p:cBhvr>
                                        <p:cTn id="9" dur="200" fill="hold">
                                          <p:stCondLst>
                                            <p:cond delay="600"/>
                                          </p:stCondLst>
                                        </p:cTn>
                                        <p:tgtEl>
                                          <p:spTgt spid="25"/>
                                        </p:tgtEl>
                                        <p:attrNameLst>
                                          <p:attrName>r</p:attrName>
                                        </p:attrNameLst>
                                      </p:cBhvr>
                                    </p:animRot>
                                    <p:animRot by="120000">
                                      <p:cBhvr>
                                        <p:cTn id="10" dur="200" fill="hold">
                                          <p:stCondLst>
                                            <p:cond delay="800"/>
                                          </p:stCondLst>
                                        </p:cTn>
                                        <p:tgtEl>
                                          <p:spTgt spid="2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26"/>
                                        </p:tgtEl>
                                        <p:attrNameLst>
                                          <p:attrName>r</p:attrName>
                                        </p:attrNameLst>
                                      </p:cBhvr>
                                    </p:animRot>
                                    <p:animRot by="-240000">
                                      <p:cBhvr>
                                        <p:cTn id="15" dur="200" fill="hold">
                                          <p:stCondLst>
                                            <p:cond delay="200"/>
                                          </p:stCondLst>
                                        </p:cTn>
                                        <p:tgtEl>
                                          <p:spTgt spid="26"/>
                                        </p:tgtEl>
                                        <p:attrNameLst>
                                          <p:attrName>r</p:attrName>
                                        </p:attrNameLst>
                                      </p:cBhvr>
                                    </p:animRot>
                                    <p:animRot by="240000">
                                      <p:cBhvr>
                                        <p:cTn id="16" dur="200" fill="hold">
                                          <p:stCondLst>
                                            <p:cond delay="400"/>
                                          </p:stCondLst>
                                        </p:cTn>
                                        <p:tgtEl>
                                          <p:spTgt spid="26"/>
                                        </p:tgtEl>
                                        <p:attrNameLst>
                                          <p:attrName>r</p:attrName>
                                        </p:attrNameLst>
                                      </p:cBhvr>
                                    </p:animRot>
                                    <p:animRot by="-240000">
                                      <p:cBhvr>
                                        <p:cTn id="17" dur="200" fill="hold">
                                          <p:stCondLst>
                                            <p:cond delay="600"/>
                                          </p:stCondLst>
                                        </p:cTn>
                                        <p:tgtEl>
                                          <p:spTgt spid="26"/>
                                        </p:tgtEl>
                                        <p:attrNameLst>
                                          <p:attrName>r</p:attrName>
                                        </p:attrNameLst>
                                      </p:cBhvr>
                                    </p:animRot>
                                    <p:animRot by="120000">
                                      <p:cBhvr>
                                        <p:cTn id="18" dur="200" fill="hold">
                                          <p:stCondLst>
                                            <p:cond delay="800"/>
                                          </p:stCondLst>
                                        </p:cTn>
                                        <p:tgtEl>
                                          <p:spTgt spid="26"/>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2000" fill="hold"/>
                                        <p:tgtEl>
                                          <p:spTgt spid="2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uadroTexto 4"/>
          <p:cNvSpPr txBox="1"/>
          <p:nvPr/>
        </p:nvSpPr>
        <p:spPr>
          <a:xfrm>
            <a:off x="4436533" y="1478298"/>
            <a:ext cx="2211797" cy="400110"/>
          </a:xfrm>
          <a:prstGeom prst="rect">
            <a:avLst/>
          </a:prstGeom>
          <a:noFill/>
        </p:spPr>
        <p:txBody>
          <a:bodyPr wrap="square" rtlCol="0">
            <a:spAutoFit/>
          </a:bodyPr>
          <a:lstStyle/>
          <a:p>
            <a:pPr algn="r"/>
            <a:r>
              <a:rPr lang="es-MX" sz="2000" b="1" dirty="0" smtClean="0">
                <a:solidFill>
                  <a:srgbClr val="002060"/>
                </a:solidFill>
                <a:latin typeface="+mj-lt"/>
                <a:cs typeface="Arial" panose="020B0604020202020204" pitchFamily="34" charset="0"/>
              </a:rPr>
              <a:t>SERVICIOS</a:t>
            </a:r>
            <a:endParaRPr lang="es-MX" sz="2000" b="1" dirty="0">
              <a:solidFill>
                <a:srgbClr val="002060"/>
              </a:solidFill>
              <a:latin typeface="+mj-lt"/>
              <a:cs typeface="Arial" panose="020B0604020202020204" pitchFamily="34" charset="0"/>
            </a:endParaRPr>
          </a:p>
        </p:txBody>
      </p:sp>
      <p:sp>
        <p:nvSpPr>
          <p:cNvPr id="2" name="Rectángulo 1"/>
          <p:cNvSpPr/>
          <p:nvPr/>
        </p:nvSpPr>
        <p:spPr>
          <a:xfrm>
            <a:off x="260808" y="1866447"/>
            <a:ext cx="6387522" cy="5078313"/>
          </a:xfrm>
          <a:prstGeom prst="rect">
            <a:avLst/>
          </a:prstGeom>
        </p:spPr>
        <p:txBody>
          <a:bodyPr wrap="square">
            <a:spAutoFit/>
          </a:bodyPr>
          <a:lstStyle/>
          <a:p>
            <a:r>
              <a:rPr lang="es-MX" b="1" dirty="0">
                <a:solidFill>
                  <a:srgbClr val="002060"/>
                </a:solidFill>
              </a:rPr>
              <a:t>IN HOUSE </a:t>
            </a:r>
            <a:r>
              <a:rPr lang="es-MX" dirty="0">
                <a:solidFill>
                  <a:srgbClr val="002060"/>
                </a:solidFill>
              </a:rPr>
              <a:t> </a:t>
            </a:r>
            <a:endParaRPr lang="es-MX" dirty="0" smtClean="0">
              <a:solidFill>
                <a:srgbClr val="002060"/>
              </a:solidFill>
            </a:endParaRPr>
          </a:p>
          <a:p>
            <a:endParaRPr lang="es-MX" dirty="0" smtClean="0">
              <a:solidFill>
                <a:srgbClr val="002060"/>
              </a:solidFill>
            </a:endParaRPr>
          </a:p>
          <a:p>
            <a:pPr algn="just"/>
            <a:r>
              <a:rPr lang="es-MX" sz="1600" dirty="0" smtClean="0">
                <a:solidFill>
                  <a:srgbClr val="002060"/>
                </a:solidFill>
              </a:rPr>
              <a:t>Asignamos </a:t>
            </a:r>
            <a:r>
              <a:rPr lang="es-MX" sz="1600" dirty="0">
                <a:solidFill>
                  <a:srgbClr val="002060"/>
                </a:solidFill>
              </a:rPr>
              <a:t>a cada operación una persona responsable la cual tiene como función: </a:t>
            </a:r>
            <a:endParaRPr lang="es-MX" sz="1600" dirty="0" smtClean="0">
              <a:solidFill>
                <a:srgbClr val="002060"/>
              </a:solidFill>
            </a:endParaRPr>
          </a:p>
          <a:p>
            <a:pPr algn="just"/>
            <a:endParaRPr lang="es-MX" sz="1600" dirty="0">
              <a:solidFill>
                <a:srgbClr val="002060"/>
              </a:solidFill>
            </a:endParaRPr>
          </a:p>
          <a:p>
            <a:pPr marL="285750" indent="-285750" algn="just">
              <a:buFont typeface="Wingdings" panose="05000000000000000000" pitchFamily="2" charset="2"/>
              <a:buChar char="§"/>
            </a:pPr>
            <a:r>
              <a:rPr lang="es-MX" sz="1600" dirty="0">
                <a:solidFill>
                  <a:srgbClr val="002060"/>
                </a:solidFill>
              </a:rPr>
              <a:t>Coordinar al personal que sale a </a:t>
            </a:r>
            <a:r>
              <a:rPr lang="es-MX" sz="1600" dirty="0" smtClean="0">
                <a:solidFill>
                  <a:srgbClr val="002060"/>
                </a:solidFill>
              </a:rPr>
              <a:t>ruta. </a:t>
            </a:r>
          </a:p>
          <a:p>
            <a:pPr marL="285750" indent="-285750" algn="just">
              <a:buFont typeface="Wingdings" panose="05000000000000000000" pitchFamily="2" charset="2"/>
              <a:buChar char="§"/>
            </a:pPr>
            <a:r>
              <a:rPr lang="es-MX" sz="1600" dirty="0" smtClean="0">
                <a:solidFill>
                  <a:srgbClr val="002060"/>
                </a:solidFill>
              </a:rPr>
              <a:t>Controla </a:t>
            </a:r>
            <a:r>
              <a:rPr lang="es-MX" sz="1600" dirty="0">
                <a:solidFill>
                  <a:srgbClr val="002060"/>
                </a:solidFill>
              </a:rPr>
              <a:t>el parque vehicular asignado a la </a:t>
            </a:r>
            <a:r>
              <a:rPr lang="es-MX" sz="1600" dirty="0" smtClean="0">
                <a:solidFill>
                  <a:srgbClr val="002060"/>
                </a:solidFill>
              </a:rPr>
              <a:t>cuenta.</a:t>
            </a:r>
          </a:p>
          <a:p>
            <a:pPr marL="285750" indent="-285750" algn="just">
              <a:buFont typeface="Wingdings" panose="05000000000000000000" pitchFamily="2" charset="2"/>
              <a:buChar char="§"/>
            </a:pPr>
            <a:r>
              <a:rPr lang="es-MX" sz="1600" dirty="0" smtClean="0">
                <a:solidFill>
                  <a:srgbClr val="002060"/>
                </a:solidFill>
              </a:rPr>
              <a:t>Registro </a:t>
            </a:r>
            <a:r>
              <a:rPr lang="es-MX" sz="1600" dirty="0">
                <a:solidFill>
                  <a:srgbClr val="002060"/>
                </a:solidFill>
              </a:rPr>
              <a:t>de servicios en nuestro sistema de control de </a:t>
            </a:r>
            <a:r>
              <a:rPr lang="es-MX" sz="1600" dirty="0" smtClean="0">
                <a:solidFill>
                  <a:srgbClr val="002060"/>
                </a:solidFill>
              </a:rPr>
              <a:t>envíos, de las </a:t>
            </a:r>
            <a:r>
              <a:rPr lang="es-MX" sz="1600" dirty="0">
                <a:solidFill>
                  <a:srgbClr val="002060"/>
                </a:solidFill>
              </a:rPr>
              <a:t>salidas de rutas locales y </a:t>
            </a:r>
            <a:r>
              <a:rPr lang="es-MX" sz="1600" dirty="0" smtClean="0">
                <a:solidFill>
                  <a:srgbClr val="002060"/>
                </a:solidFill>
              </a:rPr>
              <a:t>foráneas.</a:t>
            </a:r>
          </a:p>
          <a:p>
            <a:pPr marL="285750" indent="-285750" algn="just">
              <a:buFont typeface="Wingdings" panose="05000000000000000000" pitchFamily="2" charset="2"/>
              <a:buChar char="§"/>
            </a:pPr>
            <a:r>
              <a:rPr lang="es-MX" sz="1600" dirty="0" smtClean="0">
                <a:solidFill>
                  <a:srgbClr val="002060"/>
                </a:solidFill>
              </a:rPr>
              <a:t>Informa </a:t>
            </a:r>
            <a:r>
              <a:rPr lang="es-MX" sz="1600" dirty="0">
                <a:solidFill>
                  <a:srgbClr val="002060"/>
                </a:solidFill>
              </a:rPr>
              <a:t>a seguimiento la programación de rutas locales y foráneas a fin de que sea llevado a cabo el monitoreo de seguridad de cada </a:t>
            </a:r>
            <a:r>
              <a:rPr lang="es-MX" sz="1600" dirty="0" smtClean="0">
                <a:solidFill>
                  <a:srgbClr val="002060"/>
                </a:solidFill>
              </a:rPr>
              <a:t>unidad.</a:t>
            </a:r>
          </a:p>
          <a:p>
            <a:pPr marL="285750" indent="-285750" algn="just">
              <a:buFont typeface="Wingdings" panose="05000000000000000000" pitchFamily="2" charset="2"/>
              <a:buChar char="§"/>
            </a:pPr>
            <a:r>
              <a:rPr lang="es-MX" sz="1600" dirty="0" smtClean="0">
                <a:solidFill>
                  <a:srgbClr val="002060"/>
                </a:solidFill>
              </a:rPr>
              <a:t>Coordina </a:t>
            </a:r>
            <a:r>
              <a:rPr lang="es-MX" sz="1600" dirty="0">
                <a:solidFill>
                  <a:srgbClr val="002060"/>
                </a:solidFill>
              </a:rPr>
              <a:t>las entregas con el cliente directamente y confirma cada entrega de manera </a:t>
            </a:r>
            <a:r>
              <a:rPr lang="es-MX" sz="1600" dirty="0" smtClean="0">
                <a:solidFill>
                  <a:srgbClr val="002060"/>
                </a:solidFill>
              </a:rPr>
              <a:t>personal.</a:t>
            </a:r>
          </a:p>
          <a:p>
            <a:pPr marL="285750" indent="-285750" algn="just">
              <a:buFont typeface="Wingdings" panose="05000000000000000000" pitchFamily="2" charset="2"/>
              <a:buChar char="§"/>
            </a:pPr>
            <a:r>
              <a:rPr lang="es-MX" sz="1600" dirty="0" smtClean="0">
                <a:solidFill>
                  <a:srgbClr val="002060"/>
                </a:solidFill>
              </a:rPr>
              <a:t>Libera </a:t>
            </a:r>
            <a:r>
              <a:rPr lang="es-MX" sz="1600" dirty="0">
                <a:solidFill>
                  <a:srgbClr val="002060"/>
                </a:solidFill>
              </a:rPr>
              <a:t>documentos con los que se avala la entrega (acuses de </a:t>
            </a:r>
            <a:r>
              <a:rPr lang="es-MX" sz="1600" dirty="0" smtClean="0">
                <a:solidFill>
                  <a:srgbClr val="002060"/>
                </a:solidFill>
              </a:rPr>
              <a:t>recibo).</a:t>
            </a:r>
          </a:p>
          <a:p>
            <a:pPr marL="285750" indent="-285750" algn="just">
              <a:buFont typeface="Wingdings" panose="05000000000000000000" pitchFamily="2" charset="2"/>
              <a:buChar char="§"/>
            </a:pPr>
            <a:r>
              <a:rPr lang="es-MX" sz="1600" dirty="0">
                <a:solidFill>
                  <a:srgbClr val="002060"/>
                </a:solidFill>
              </a:rPr>
              <a:t>P</a:t>
            </a:r>
            <a:r>
              <a:rPr lang="es-MX" sz="1600" dirty="0" smtClean="0">
                <a:solidFill>
                  <a:srgbClr val="002060"/>
                </a:solidFill>
              </a:rPr>
              <a:t>repara </a:t>
            </a:r>
            <a:r>
              <a:rPr lang="es-MX" sz="1600" dirty="0">
                <a:solidFill>
                  <a:srgbClr val="002060"/>
                </a:solidFill>
              </a:rPr>
              <a:t>documentos para </a:t>
            </a:r>
            <a:r>
              <a:rPr lang="es-MX" sz="1600" dirty="0" smtClean="0">
                <a:solidFill>
                  <a:srgbClr val="002060"/>
                </a:solidFill>
              </a:rPr>
              <a:t>facturación.</a:t>
            </a:r>
          </a:p>
          <a:p>
            <a:pPr marL="285750" indent="-285750" algn="just">
              <a:buFont typeface="Wingdings" panose="05000000000000000000" pitchFamily="2" charset="2"/>
              <a:buChar char="§"/>
            </a:pPr>
            <a:r>
              <a:rPr lang="es-MX" sz="1600" dirty="0" smtClean="0">
                <a:solidFill>
                  <a:srgbClr val="002060"/>
                </a:solidFill>
              </a:rPr>
              <a:t>Elabora carta porte.</a:t>
            </a:r>
          </a:p>
          <a:p>
            <a:pPr marL="285750" indent="-285750" algn="just">
              <a:buFont typeface="Wingdings" panose="05000000000000000000" pitchFamily="2" charset="2"/>
              <a:buChar char="§"/>
            </a:pPr>
            <a:r>
              <a:rPr lang="es-MX" sz="1600" dirty="0" smtClean="0">
                <a:solidFill>
                  <a:srgbClr val="002060"/>
                </a:solidFill>
              </a:rPr>
              <a:t>Solicita </a:t>
            </a:r>
            <a:r>
              <a:rPr lang="es-MX" sz="1600" dirty="0">
                <a:solidFill>
                  <a:srgbClr val="002060"/>
                </a:solidFill>
              </a:rPr>
              <a:t>gastos de </a:t>
            </a:r>
            <a:r>
              <a:rPr lang="es-MX" sz="1600" dirty="0" smtClean="0">
                <a:solidFill>
                  <a:srgbClr val="002060"/>
                </a:solidFill>
              </a:rPr>
              <a:t>viaje.</a:t>
            </a:r>
          </a:p>
          <a:p>
            <a:pPr marL="285750" indent="-285750" algn="just">
              <a:buFont typeface="Wingdings" panose="05000000000000000000" pitchFamily="2" charset="2"/>
              <a:buChar char="§"/>
            </a:pPr>
            <a:r>
              <a:rPr lang="es-MX" sz="1600" dirty="0" smtClean="0">
                <a:solidFill>
                  <a:srgbClr val="002060"/>
                </a:solidFill>
              </a:rPr>
              <a:t>Valida </a:t>
            </a:r>
            <a:r>
              <a:rPr lang="es-MX" sz="1600" dirty="0">
                <a:solidFill>
                  <a:srgbClr val="002060"/>
                </a:solidFill>
              </a:rPr>
              <a:t>los cruces de caseta de cada ruta.</a:t>
            </a:r>
          </a:p>
        </p:txBody>
      </p:sp>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l="34315" t="15228" r="35724" b="15995"/>
          <a:stretch/>
        </p:blipFill>
        <p:spPr>
          <a:xfrm>
            <a:off x="428766" y="7120731"/>
            <a:ext cx="1349401" cy="1741533"/>
          </a:xfrm>
          <a:prstGeom prst="rect">
            <a:avLst/>
          </a:prstGeom>
          <a:effectLst>
            <a:glow rad="101600">
              <a:schemeClr val="accent1">
                <a:satMod val="175000"/>
                <a:alpha val="40000"/>
              </a:schemeClr>
            </a:glow>
            <a:softEdge rad="12700"/>
          </a:effectLst>
        </p:spPr>
      </p:pic>
      <p:pic>
        <p:nvPicPr>
          <p:cNvPr id="8" name="Imagen 7"/>
          <p:cNvPicPr>
            <a:picLocks noChangeAspect="1"/>
          </p:cNvPicPr>
          <p:nvPr/>
        </p:nvPicPr>
        <p:blipFill rotWithShape="1">
          <a:blip r:embed="rId3">
            <a:extLst>
              <a:ext uri="{28A0092B-C50C-407E-A947-70E740481C1C}">
                <a14:useLocalDpi xmlns:a14="http://schemas.microsoft.com/office/drawing/2010/main" val="0"/>
              </a:ext>
            </a:extLst>
          </a:blip>
          <a:srcRect t="12535" b="21662"/>
          <a:stretch/>
        </p:blipFill>
        <p:spPr>
          <a:xfrm>
            <a:off x="4108832" y="7339939"/>
            <a:ext cx="2625321" cy="1295652"/>
          </a:xfrm>
          <a:prstGeom prst="rect">
            <a:avLst/>
          </a:prstGeom>
        </p:spPr>
      </p:pic>
      <p:pic>
        <p:nvPicPr>
          <p:cNvPr id="9" name="Imagen 8"/>
          <p:cNvPicPr>
            <a:picLocks noChangeAspect="1"/>
          </p:cNvPicPr>
          <p:nvPr/>
        </p:nvPicPr>
        <p:blipFill rotWithShape="1">
          <a:blip r:embed="rId4"/>
          <a:srcRect l="970" t="10520" r="2224" b="7086"/>
          <a:stretch/>
        </p:blipFill>
        <p:spPr>
          <a:xfrm>
            <a:off x="2098441" y="7603935"/>
            <a:ext cx="1773870" cy="848846"/>
          </a:xfrm>
          <a:prstGeom prst="rect">
            <a:avLst/>
          </a:prstGeom>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5" name="Conector recto 14"/>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16" name="CuadroTexto 15"/>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288272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par>
                          <p:cTn id="11" fill="hold">
                            <p:stCondLst>
                              <p:cond delay="1000"/>
                            </p:stCondLst>
                            <p:childTnLst>
                              <p:par>
                                <p:cTn id="12" presetID="6"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par>
                          <p:cTn id="15" fill="hold">
                            <p:stCondLst>
                              <p:cond delay="3000"/>
                            </p:stCondLst>
                            <p:childTnLst>
                              <p:par>
                                <p:cTn id="16" presetID="31"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 calcmode="lin" valueType="num">
                                      <p:cBhvr>
                                        <p:cTn id="20" dur="1000" fill="hold"/>
                                        <p:tgtEl>
                                          <p:spTgt spid="7"/>
                                        </p:tgtEl>
                                        <p:attrNameLst>
                                          <p:attrName>style.rotation</p:attrName>
                                        </p:attrNameLst>
                                      </p:cBhvr>
                                      <p:tavLst>
                                        <p:tav tm="0">
                                          <p:val>
                                            <p:fltVal val="90"/>
                                          </p:val>
                                        </p:tav>
                                        <p:tav tm="100000">
                                          <p:val>
                                            <p:fltVal val="0"/>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uadroTexto 4"/>
          <p:cNvSpPr txBox="1"/>
          <p:nvPr/>
        </p:nvSpPr>
        <p:spPr>
          <a:xfrm>
            <a:off x="2227035" y="1174116"/>
            <a:ext cx="4630965" cy="400110"/>
          </a:xfrm>
          <a:prstGeom prst="rect">
            <a:avLst/>
          </a:prstGeom>
          <a:noFill/>
        </p:spPr>
        <p:txBody>
          <a:bodyPr wrap="square" rtlCol="0">
            <a:spAutoFit/>
          </a:bodyPr>
          <a:lstStyle/>
          <a:p>
            <a:pPr algn="ctr"/>
            <a:r>
              <a:rPr lang="es-MX" sz="2000" b="1" dirty="0">
                <a:solidFill>
                  <a:srgbClr val="002060"/>
                </a:solidFill>
                <a:latin typeface="+mj-lt"/>
                <a:cs typeface="Arial" panose="020B0604020202020204" pitchFamily="34" charset="0"/>
              </a:rPr>
              <a:t>SISTEMA DE CONTROL DE ENVIOS</a:t>
            </a:r>
          </a:p>
        </p:txBody>
      </p:sp>
      <p:sp>
        <p:nvSpPr>
          <p:cNvPr id="2" name="Rectángulo 1"/>
          <p:cNvSpPr/>
          <p:nvPr/>
        </p:nvSpPr>
        <p:spPr>
          <a:xfrm>
            <a:off x="243147" y="1744161"/>
            <a:ext cx="5774268" cy="6524863"/>
          </a:xfrm>
          <a:prstGeom prst="rect">
            <a:avLst/>
          </a:prstGeom>
        </p:spPr>
        <p:txBody>
          <a:bodyPr wrap="square">
            <a:spAutoFit/>
          </a:bodyPr>
          <a:lstStyle/>
          <a:p>
            <a:r>
              <a:rPr lang="es-MX" b="1" dirty="0">
                <a:solidFill>
                  <a:srgbClr val="002060"/>
                </a:solidFill>
              </a:rPr>
              <a:t>CONTROL DE </a:t>
            </a:r>
            <a:r>
              <a:rPr lang="es-MX" b="1" dirty="0" smtClean="0">
                <a:solidFill>
                  <a:srgbClr val="002060"/>
                </a:solidFill>
              </a:rPr>
              <a:t>ENVIOS</a:t>
            </a:r>
          </a:p>
          <a:p>
            <a:pPr algn="just"/>
            <a:r>
              <a:rPr lang="es-MX" sz="1600" dirty="0" smtClean="0">
                <a:solidFill>
                  <a:srgbClr val="002060"/>
                </a:solidFill>
              </a:rPr>
              <a:t>Con el objetivo  tener un mejor control administrativo y operativo en cada una </a:t>
            </a:r>
            <a:r>
              <a:rPr lang="es-MX" sz="1600" dirty="0">
                <a:solidFill>
                  <a:srgbClr val="002060"/>
                </a:solidFill>
              </a:rPr>
              <a:t>de nuestras operaciones hemos desarrollado un sistema que nos permite operar desde cualquier punto en el horario y día que así lo </a:t>
            </a:r>
            <a:r>
              <a:rPr lang="es-MX" sz="1600" dirty="0" smtClean="0">
                <a:solidFill>
                  <a:srgbClr val="002060"/>
                </a:solidFill>
              </a:rPr>
              <a:t>requiera.</a:t>
            </a:r>
          </a:p>
          <a:p>
            <a:endParaRPr lang="es-MX" sz="1600" dirty="0">
              <a:solidFill>
                <a:srgbClr val="002060"/>
              </a:solidFill>
            </a:endParaRPr>
          </a:p>
          <a:p>
            <a:endParaRPr lang="es-MX" sz="1600" dirty="0" smtClean="0">
              <a:solidFill>
                <a:srgbClr val="002060"/>
              </a:solidFill>
            </a:endParaRPr>
          </a:p>
          <a:p>
            <a:pPr marL="285750" indent="-285750">
              <a:buFont typeface="Arial" panose="020B0604020202020204" pitchFamily="34" charset="0"/>
              <a:buChar char="•"/>
            </a:pPr>
            <a:r>
              <a:rPr lang="es-MX" sz="1600" dirty="0" smtClean="0">
                <a:solidFill>
                  <a:srgbClr val="002060"/>
                </a:solidFill>
              </a:rPr>
              <a:t>Elaboración de Cartas Portes</a:t>
            </a:r>
          </a:p>
          <a:p>
            <a:pPr marL="285750" indent="-285750">
              <a:buFont typeface="Arial" panose="020B0604020202020204" pitchFamily="34" charset="0"/>
              <a:buChar char="•"/>
            </a:pPr>
            <a:r>
              <a:rPr lang="es-MX" sz="1600" dirty="0" smtClean="0">
                <a:solidFill>
                  <a:srgbClr val="002060"/>
                </a:solidFill>
              </a:rPr>
              <a:t>Alerta </a:t>
            </a:r>
            <a:r>
              <a:rPr lang="es-MX" sz="1600" dirty="0">
                <a:solidFill>
                  <a:srgbClr val="002060"/>
                </a:solidFill>
              </a:rPr>
              <a:t>de vencimiento de licencias, recurso Confiable, </a:t>
            </a:r>
            <a:r>
              <a:rPr lang="es-MX" sz="1600" dirty="0" smtClean="0">
                <a:solidFill>
                  <a:srgbClr val="002060"/>
                </a:solidFill>
              </a:rPr>
              <a:t>Ópalo</a:t>
            </a:r>
            <a:endParaRPr lang="es-MX" sz="1600" dirty="0">
              <a:solidFill>
                <a:srgbClr val="002060"/>
              </a:solidFill>
            </a:endParaRPr>
          </a:p>
          <a:p>
            <a:pPr marL="285750" indent="-285750">
              <a:buFont typeface="Arial" panose="020B0604020202020204" pitchFamily="34" charset="0"/>
              <a:buChar char="•"/>
            </a:pPr>
            <a:r>
              <a:rPr lang="es-MX" sz="1600" dirty="0">
                <a:solidFill>
                  <a:srgbClr val="002060"/>
                </a:solidFill>
              </a:rPr>
              <a:t>Viajes no cerrados</a:t>
            </a:r>
          </a:p>
          <a:p>
            <a:pPr marL="285750" indent="-285750">
              <a:buFont typeface="Arial" panose="020B0604020202020204" pitchFamily="34" charset="0"/>
              <a:buChar char="•"/>
            </a:pPr>
            <a:r>
              <a:rPr lang="es-MX" sz="1600" dirty="0">
                <a:solidFill>
                  <a:srgbClr val="002060"/>
                </a:solidFill>
              </a:rPr>
              <a:t>Reporte de maniobras</a:t>
            </a:r>
          </a:p>
          <a:p>
            <a:pPr marL="285750" indent="-285750">
              <a:buFont typeface="Arial" panose="020B0604020202020204" pitchFamily="34" charset="0"/>
              <a:buChar char="•"/>
            </a:pPr>
            <a:r>
              <a:rPr lang="es-MX" sz="1600" dirty="0">
                <a:solidFill>
                  <a:srgbClr val="002060"/>
                </a:solidFill>
              </a:rPr>
              <a:t>Solicitud de gastos</a:t>
            </a:r>
          </a:p>
          <a:p>
            <a:pPr marL="285750" indent="-285750">
              <a:buFont typeface="Arial" panose="020B0604020202020204" pitchFamily="34" charset="0"/>
              <a:buChar char="•"/>
            </a:pPr>
            <a:r>
              <a:rPr lang="es-MX" sz="1600" dirty="0">
                <a:solidFill>
                  <a:srgbClr val="002060"/>
                </a:solidFill>
              </a:rPr>
              <a:t>Viajes Facturados</a:t>
            </a:r>
          </a:p>
          <a:p>
            <a:pPr marL="285750" indent="-285750">
              <a:buFont typeface="Arial" panose="020B0604020202020204" pitchFamily="34" charset="0"/>
              <a:buChar char="•"/>
            </a:pPr>
            <a:r>
              <a:rPr lang="es-MX" sz="1600" dirty="0">
                <a:solidFill>
                  <a:srgbClr val="002060"/>
                </a:solidFill>
              </a:rPr>
              <a:t>Viajes pendientes por </a:t>
            </a:r>
            <a:r>
              <a:rPr lang="es-MX" sz="1600" dirty="0" smtClean="0">
                <a:solidFill>
                  <a:srgbClr val="002060"/>
                </a:solidFill>
              </a:rPr>
              <a:t>facturar</a:t>
            </a:r>
          </a:p>
          <a:p>
            <a:pPr marL="285750" indent="-285750">
              <a:buFont typeface="Arial" panose="020B0604020202020204" pitchFamily="34" charset="0"/>
              <a:buChar char="•"/>
            </a:pPr>
            <a:r>
              <a:rPr lang="es-MX" sz="1600" dirty="0" smtClean="0">
                <a:solidFill>
                  <a:srgbClr val="002060"/>
                </a:solidFill>
              </a:rPr>
              <a:t>Envió de Evidencias </a:t>
            </a:r>
            <a:endParaRPr lang="es-MX" sz="1600" dirty="0">
              <a:solidFill>
                <a:srgbClr val="002060"/>
              </a:solidFill>
            </a:endParaRPr>
          </a:p>
          <a:p>
            <a:pPr marL="285750" indent="-285750">
              <a:buFont typeface="Arial" panose="020B0604020202020204" pitchFamily="34" charset="0"/>
              <a:buChar char="•"/>
            </a:pPr>
            <a:r>
              <a:rPr lang="es-MX" sz="1600" dirty="0">
                <a:solidFill>
                  <a:srgbClr val="002060"/>
                </a:solidFill>
              </a:rPr>
              <a:t>Asignación de Rutas</a:t>
            </a:r>
          </a:p>
          <a:p>
            <a:pPr marL="285750" indent="-285750">
              <a:buFont typeface="Arial" panose="020B0604020202020204" pitchFamily="34" charset="0"/>
              <a:buChar char="•"/>
            </a:pPr>
            <a:r>
              <a:rPr lang="es-MX" sz="1600" dirty="0">
                <a:solidFill>
                  <a:srgbClr val="002060"/>
                </a:solidFill>
              </a:rPr>
              <a:t>Reportes de viajes por cliente</a:t>
            </a:r>
          </a:p>
          <a:p>
            <a:pPr marL="285750" indent="-285750">
              <a:buFont typeface="Arial" panose="020B0604020202020204" pitchFamily="34" charset="0"/>
              <a:buChar char="•"/>
            </a:pPr>
            <a:r>
              <a:rPr lang="es-MX" sz="1600" dirty="0">
                <a:solidFill>
                  <a:srgbClr val="002060"/>
                </a:solidFill>
              </a:rPr>
              <a:t>Unidades disponibles</a:t>
            </a:r>
          </a:p>
          <a:p>
            <a:pPr marL="285750" indent="-285750">
              <a:buFont typeface="Arial" panose="020B0604020202020204" pitchFamily="34" charset="0"/>
              <a:buChar char="•"/>
            </a:pPr>
            <a:r>
              <a:rPr lang="es-MX" sz="1600" dirty="0">
                <a:solidFill>
                  <a:srgbClr val="002060"/>
                </a:solidFill>
              </a:rPr>
              <a:t>Unidades en mantenimiento</a:t>
            </a:r>
          </a:p>
          <a:p>
            <a:pPr marL="285750" indent="-285750">
              <a:buFont typeface="Arial" panose="020B0604020202020204" pitchFamily="34" charset="0"/>
              <a:buChar char="•"/>
            </a:pPr>
            <a:r>
              <a:rPr lang="es-MX" sz="1600" dirty="0">
                <a:solidFill>
                  <a:srgbClr val="002060"/>
                </a:solidFill>
              </a:rPr>
              <a:t>Expedientes y Credencial del personal</a:t>
            </a:r>
          </a:p>
          <a:p>
            <a:pPr marL="285750" indent="-285750">
              <a:buFont typeface="Arial" panose="020B0604020202020204" pitchFamily="34" charset="0"/>
              <a:buChar char="•"/>
            </a:pPr>
            <a:r>
              <a:rPr lang="es-MX" sz="1600" dirty="0">
                <a:solidFill>
                  <a:srgbClr val="002060"/>
                </a:solidFill>
              </a:rPr>
              <a:t>Expediente de las </a:t>
            </a:r>
            <a:r>
              <a:rPr lang="es-MX" sz="1600" dirty="0" smtClean="0">
                <a:solidFill>
                  <a:srgbClr val="002060"/>
                </a:solidFill>
              </a:rPr>
              <a:t>Unidades</a:t>
            </a:r>
          </a:p>
          <a:p>
            <a:pPr marL="285750" indent="-285750">
              <a:buFont typeface="Arial" panose="020B0604020202020204" pitchFamily="34" charset="0"/>
              <a:buChar char="•"/>
            </a:pPr>
            <a:r>
              <a:rPr lang="es-MX" sz="1600" dirty="0" smtClean="0">
                <a:solidFill>
                  <a:srgbClr val="002060"/>
                </a:solidFill>
              </a:rPr>
              <a:t>Acuses pendientes por entregar</a:t>
            </a:r>
          </a:p>
          <a:p>
            <a:pPr marL="285750" indent="-285750">
              <a:buFont typeface="Arial" panose="020B0604020202020204" pitchFamily="34" charset="0"/>
              <a:buChar char="•"/>
            </a:pPr>
            <a:r>
              <a:rPr lang="es-MX" sz="1600" dirty="0" smtClean="0">
                <a:solidFill>
                  <a:srgbClr val="002060"/>
                </a:solidFill>
              </a:rPr>
              <a:t>Acuses entregados</a:t>
            </a:r>
          </a:p>
          <a:p>
            <a:pPr marL="285750" indent="-285750">
              <a:buFont typeface="Arial" panose="020B0604020202020204" pitchFamily="34" charset="0"/>
              <a:buChar char="•"/>
            </a:pPr>
            <a:r>
              <a:rPr lang="es-MX" sz="1600" dirty="0" smtClean="0">
                <a:solidFill>
                  <a:srgbClr val="002060"/>
                </a:solidFill>
              </a:rPr>
              <a:t>Almacenamos toda la información de cada servicio</a:t>
            </a:r>
          </a:p>
          <a:p>
            <a:pPr marL="285750" indent="-285750">
              <a:buFont typeface="Arial" panose="020B0604020202020204" pitchFamily="34" charset="0"/>
              <a:buChar char="•"/>
            </a:pPr>
            <a:endParaRPr lang="es-MX" sz="1600" dirty="0">
              <a:solidFill>
                <a:srgbClr val="002060"/>
              </a:solidFill>
            </a:endParaRPr>
          </a:p>
        </p:txBody>
      </p:sp>
      <p:pic>
        <p:nvPicPr>
          <p:cNvPr id="7" name="Imagen 6"/>
          <p:cNvPicPr>
            <a:picLocks noChangeAspect="1"/>
          </p:cNvPicPr>
          <p:nvPr/>
        </p:nvPicPr>
        <p:blipFill rotWithShape="1">
          <a:blip r:embed="rId2"/>
          <a:srcRect t="11871" r="667" b="6421"/>
          <a:stretch/>
        </p:blipFill>
        <p:spPr>
          <a:xfrm>
            <a:off x="4443436" y="4036869"/>
            <a:ext cx="2414564" cy="1116645"/>
          </a:xfrm>
          <a:prstGeom prst="rect">
            <a:avLst/>
          </a:prstGeom>
        </p:spPr>
      </p:pic>
      <p:pic>
        <p:nvPicPr>
          <p:cNvPr id="3" name="Imagen 2"/>
          <p:cNvPicPr>
            <a:picLocks noChangeAspect="1"/>
          </p:cNvPicPr>
          <p:nvPr/>
        </p:nvPicPr>
        <p:blipFill rotWithShape="1">
          <a:blip r:embed="rId3"/>
          <a:srcRect t="11806" r="30673" b="11574"/>
          <a:stretch/>
        </p:blipFill>
        <p:spPr>
          <a:xfrm>
            <a:off x="4443436" y="7912691"/>
            <a:ext cx="2407200" cy="1068352"/>
          </a:xfrm>
          <a:prstGeom prst="rect">
            <a:avLst/>
          </a:prstGeom>
        </p:spPr>
      </p:pic>
      <p:pic>
        <p:nvPicPr>
          <p:cNvPr id="4" name="Imagen 3"/>
          <p:cNvPicPr>
            <a:picLocks noChangeAspect="1"/>
          </p:cNvPicPr>
          <p:nvPr/>
        </p:nvPicPr>
        <p:blipFill rotWithShape="1">
          <a:blip r:embed="rId4"/>
          <a:srcRect t="12500" r="2692" b="49305"/>
          <a:stretch/>
        </p:blipFill>
        <p:spPr>
          <a:xfrm>
            <a:off x="4443436" y="5969300"/>
            <a:ext cx="2469287" cy="769723"/>
          </a:xfrm>
          <a:prstGeom prst="rect">
            <a:avLst/>
          </a:prstGeom>
        </p:spPr>
      </p:pic>
      <p:pic>
        <p:nvPicPr>
          <p:cNvPr id="1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07" t="24554" r="34849" b="13464"/>
          <a:stretch/>
        </p:blipFill>
        <p:spPr bwMode="auto">
          <a:xfrm>
            <a:off x="50798" y="46168"/>
            <a:ext cx="6646033" cy="8136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cxnSp>
        <p:nvCxnSpPr>
          <p:cNvPr id="15" name="Conector recto 14"/>
          <p:cNvCxnSpPr/>
          <p:nvPr/>
        </p:nvCxnSpPr>
        <p:spPr>
          <a:xfrm>
            <a:off x="131553" y="1004180"/>
            <a:ext cx="6646033" cy="0"/>
          </a:xfrm>
          <a:prstGeom prst="line">
            <a:avLst/>
          </a:prstGeom>
          <a:ln w="38100">
            <a:solidFill>
              <a:schemeClr val="tx1"/>
            </a:solidFill>
          </a:ln>
        </p:spPr>
        <p:style>
          <a:lnRef idx="3">
            <a:schemeClr val="dk1"/>
          </a:lnRef>
          <a:fillRef idx="0">
            <a:schemeClr val="dk1"/>
          </a:fillRef>
          <a:effectRef idx="2">
            <a:schemeClr val="dk1"/>
          </a:effectRef>
          <a:fontRef idx="minor">
            <a:schemeClr val="tx1"/>
          </a:fontRef>
        </p:style>
      </p:cxnSp>
      <p:sp>
        <p:nvSpPr>
          <p:cNvPr id="16" name="CuadroTexto 15"/>
          <p:cNvSpPr txBox="1"/>
          <p:nvPr/>
        </p:nvSpPr>
        <p:spPr>
          <a:xfrm>
            <a:off x="3130281" y="783164"/>
            <a:ext cx="3603872" cy="276999"/>
          </a:xfrm>
          <a:prstGeom prst="rect">
            <a:avLst/>
          </a:prstGeom>
          <a:noFill/>
        </p:spPr>
        <p:txBody>
          <a:bodyPr wrap="none" rtlCol="0">
            <a:spAutoFit/>
          </a:bodyPr>
          <a:lstStyle/>
          <a:p>
            <a:r>
              <a:rPr lang="es-MX" sz="1200" b="1" dirty="0" smtClean="0">
                <a:solidFill>
                  <a:srgbClr val="002060"/>
                </a:solidFill>
              </a:rPr>
              <a:t>NUESTROS SERVICIOS MARCAN LA DIFERENCIA</a:t>
            </a:r>
            <a:endParaRPr lang="es-MX" sz="1200" b="1" dirty="0">
              <a:solidFill>
                <a:srgbClr val="002060"/>
              </a:solidFill>
            </a:endParaRPr>
          </a:p>
        </p:txBody>
      </p:sp>
    </p:spTree>
    <p:extLst>
      <p:ext uri="{BB962C8B-B14F-4D97-AF65-F5344CB8AC3E}">
        <p14:creationId xmlns:p14="http://schemas.microsoft.com/office/powerpoint/2010/main" val="311360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Sector">
  <a:themeElements>
    <a:clrScheme name="Verde">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Sector">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ctor">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3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2700"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TM02900743[[fn=Orgánico]]</Template>
  <TotalTime>2724</TotalTime>
  <Words>986</Words>
  <Application>Microsoft Office PowerPoint</Application>
  <PresentationFormat>Carta (216 x 279 mm)</PresentationFormat>
  <Paragraphs>174</Paragraphs>
  <Slides>19</Slides>
  <Notes>0</Notes>
  <HiddenSlides>0</HiddenSlides>
  <MMClips>0</MMClips>
  <ScaleCrop>false</ScaleCrop>
  <HeadingPairs>
    <vt:vector size="8" baseType="variant">
      <vt:variant>
        <vt:lpstr>Fuentes usadas</vt:lpstr>
      </vt:variant>
      <vt:variant>
        <vt:i4>9</vt:i4>
      </vt:variant>
      <vt:variant>
        <vt:lpstr>Tema</vt:lpstr>
      </vt:variant>
      <vt:variant>
        <vt:i4>4</vt:i4>
      </vt:variant>
      <vt:variant>
        <vt:lpstr>Títulos de diapositiva</vt:lpstr>
      </vt:variant>
      <vt:variant>
        <vt:i4>19</vt:i4>
      </vt:variant>
      <vt:variant>
        <vt:lpstr>Presentaciones personalizadas</vt:lpstr>
      </vt:variant>
      <vt:variant>
        <vt:i4>1</vt:i4>
      </vt:variant>
    </vt:vector>
  </HeadingPairs>
  <TitlesOfParts>
    <vt:vector size="33" baseType="lpstr">
      <vt:lpstr>Arial</vt:lpstr>
      <vt:lpstr>Arial Rounded MT Bold</vt:lpstr>
      <vt:lpstr>Calibri</vt:lpstr>
      <vt:lpstr>Calibri Light</vt:lpstr>
      <vt:lpstr>Century Gothic</vt:lpstr>
      <vt:lpstr>Tw Cen MT</vt:lpstr>
      <vt:lpstr>Wingdings</vt:lpstr>
      <vt:lpstr>Wingdings 2</vt:lpstr>
      <vt:lpstr>Wingdings 3</vt:lpstr>
      <vt:lpstr>HDOfficeLightV0</vt:lpstr>
      <vt:lpstr>1_HDOfficeLightV0</vt:lpstr>
      <vt:lpstr>2_HDOfficeLightV0</vt:lpstr>
      <vt:lpstr>Sector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personalizada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Griselda Aranda</dc:creator>
  <cp:lastModifiedBy>Full name</cp:lastModifiedBy>
  <cp:revision>265</cp:revision>
  <cp:lastPrinted>2015-07-24T23:36:34Z</cp:lastPrinted>
  <dcterms:created xsi:type="dcterms:W3CDTF">2015-05-27T18:19:36Z</dcterms:created>
  <dcterms:modified xsi:type="dcterms:W3CDTF">2017-06-12T15:34:25Z</dcterms:modified>
</cp:coreProperties>
</file>